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1"/>
  </p:notesMasterIdLst>
  <p:sldIdLst>
    <p:sldId id="257" r:id="rId2"/>
    <p:sldId id="265" r:id="rId3"/>
    <p:sldId id="258" r:id="rId4"/>
    <p:sldId id="259" r:id="rId5"/>
    <p:sldId id="260" r:id="rId6"/>
    <p:sldId id="263" r:id="rId7"/>
    <p:sldId id="266" r:id="rId8"/>
    <p:sldId id="264" r:id="rId9"/>
    <p:sldId id="267"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m itless" initials="li" lastIdx="3" clrIdx="0">
    <p:extLst>
      <p:ext uri="{19B8F6BF-5375-455C-9EA6-DF929625EA0E}">
        <p15:presenceInfo xmlns:p15="http://schemas.microsoft.com/office/powerpoint/2012/main" userId="35b84410fb68eea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DBF"/>
    <a:srgbClr val="E84393"/>
    <a:srgbClr val="A29BFE"/>
    <a:srgbClr val="FDCB6E"/>
    <a:srgbClr val="6C5CE7"/>
    <a:srgbClr val="55EFC4"/>
    <a:srgbClr val="E17055"/>
    <a:srgbClr val="D63031"/>
    <a:srgbClr val="80ECEC"/>
    <a:srgbClr val="636E7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315" autoAdjust="0"/>
    <p:restoredTop sz="72374" autoAdjust="0"/>
  </p:normalViewPr>
  <p:slideViewPr>
    <p:cSldViewPr snapToGrid="0" snapToObjects="1">
      <p:cViewPr>
        <p:scale>
          <a:sx n="100" d="100"/>
          <a:sy n="100" d="100"/>
        </p:scale>
        <p:origin x="408" y="-8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567D1B-1D41-45DC-9F08-25E2062791A2}" type="datetimeFigureOut">
              <a:rPr lang="en-US" smtClean="0"/>
              <a:t>2/27/2022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98325C-768E-490F-8FE2-2E7C8BC945D6}" type="slidenum">
              <a:rPr lang="en-US" smtClean="0"/>
              <a:t>‹#›</a:t>
            </a:fld>
            <a:endParaRPr lang="en-US"/>
          </a:p>
        </p:txBody>
      </p:sp>
    </p:spTree>
    <p:extLst>
      <p:ext uri="{BB962C8B-B14F-4D97-AF65-F5344CB8AC3E}">
        <p14:creationId xmlns:p14="http://schemas.microsoft.com/office/powerpoint/2010/main" val="3967032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8" Type="http://schemas.openxmlformats.org/officeDocument/2006/relationships/hyperlink" Target="https://en.wikipedia.org/wiki/Computer_memory" TargetMode="External"/><Relationship Id="rId3" Type="http://schemas.openxmlformats.org/officeDocument/2006/relationships/hyperlink" Target="https://en.wikipedia.org/wiki/Bit" TargetMode="External"/><Relationship Id="rId7" Type="http://schemas.openxmlformats.org/officeDocument/2006/relationships/hyperlink" Target="https://en.wikipedia.org/wiki/Random_access" TargetMode="External"/><Relationship Id="rId2" Type="http://schemas.openxmlformats.org/officeDocument/2006/relationships/slide" Target="../slides/slide3.xml"/><Relationship Id="rId1" Type="http://schemas.openxmlformats.org/officeDocument/2006/relationships/notesMaster" Target="../notesMasters/notesMaster1.xml"/><Relationship Id="rId6" Type="http://schemas.openxmlformats.org/officeDocument/2006/relationships/hyperlink" Target="https://en.wikipedia.org/wiki/Magnetic_tape" TargetMode="External"/><Relationship Id="rId11" Type="http://schemas.openxmlformats.org/officeDocument/2006/relationships/hyperlink" Target="https://en.wikipedia.org/wiki/Magnetic_storage" TargetMode="External"/><Relationship Id="rId5" Type="http://schemas.openxmlformats.org/officeDocument/2006/relationships/hyperlink" Target="https://en.wikipedia.org/wiki/Digital_recording" TargetMode="External"/><Relationship Id="rId10" Type="http://schemas.openxmlformats.org/officeDocument/2006/relationships/hyperlink" Target="https://en.wikipedia.org/wiki/Digital_data" TargetMode="External"/><Relationship Id="rId4" Type="http://schemas.openxmlformats.org/officeDocument/2006/relationships/hyperlink" Target="https://en.wikipedia.org/wiki/Computer_data_storage" TargetMode="External"/><Relationship Id="rId9" Type="http://schemas.openxmlformats.org/officeDocument/2006/relationships/hyperlink" Target="https://en.wikipedia.org/wiki/Data_storage_device"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798325C-768E-490F-8FE2-2E7C8BC945D6}" type="slidenum">
              <a:rPr lang="en-US" smtClean="0"/>
              <a:t>1</a:t>
            </a:fld>
            <a:endParaRPr lang="en-US"/>
          </a:p>
        </p:txBody>
      </p:sp>
    </p:spTree>
    <p:extLst>
      <p:ext uri="{BB962C8B-B14F-4D97-AF65-F5344CB8AC3E}">
        <p14:creationId xmlns:p14="http://schemas.microsoft.com/office/powerpoint/2010/main" val="24869090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798325C-768E-490F-8FE2-2E7C8BC945D6}" type="slidenum">
              <a:rPr lang="en-US" smtClean="0"/>
              <a:t>2</a:t>
            </a:fld>
            <a:endParaRPr lang="en-US"/>
          </a:p>
        </p:txBody>
      </p:sp>
    </p:spTree>
    <p:extLst>
      <p:ext uri="{BB962C8B-B14F-4D97-AF65-F5344CB8AC3E}">
        <p14:creationId xmlns:p14="http://schemas.microsoft.com/office/powerpoint/2010/main" val="1285333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marR="0" algn="ctr" rtl="0">
              <a:lnSpc>
                <a:spcPct val="150000"/>
              </a:lnSpc>
              <a:spcBef>
                <a:spcPts val="0"/>
              </a:spcBef>
              <a:spcAft>
                <a:spcPts val="0"/>
              </a:spcAft>
            </a:pPr>
            <a:r>
              <a:rPr lang="en-US" sz="4400" b="1" u="none" strike="noStrike" dirty="0">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100" b="1" dirty="0">
                <a:effectLst/>
                <a:latin typeface="Helvetica" panose="020B0604020202020204" pitchFamily="34" charset="0"/>
                <a:ea typeface="Times New Roman" panose="02020603050405020304" pitchFamily="18" charset="0"/>
                <a:cs typeface="Arial" panose="020B0604020202020204" pitchFamily="34" charset="0"/>
              </a:rPr>
              <a:t>PUNCH CARD (1890):</a:t>
            </a:r>
            <a:endParaRPr lang="en-US" sz="1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Herman Hollerith invented and developed a punch-card tabulation machine system. A punched card is a piece of stiff paper that holds digital data represented by the presence or absence of </a:t>
            </a:r>
            <a:r>
              <a:rPr lang="en-US" sz="4400" spc="15">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holes in </a:t>
            </a: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predefined positions. First mechanical storage method. A punch card holds about 80 characters.</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4400" b="1" dirty="0">
                <a:effectLst/>
                <a:latin typeface="Helvetica" panose="020B0604020202020204" pitchFamily="34" charset="0"/>
                <a:ea typeface="Times New Roman" panose="02020603050405020304" pitchFamily="18" charset="0"/>
                <a:cs typeface="Arial" panose="020B0604020202020204" pitchFamily="34" charset="0"/>
              </a:rPr>
              <a:t>MAGNETIC DRUM (1932):</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A magnetic drum is a magnetic storage device used in many early computers as the main working memory.</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Invented by Gustav Tauschek. Tauschek's original drum memory (1932) had a capacity of about 500,000 </a:t>
            </a:r>
            <a:r>
              <a:rPr lang="en-US" sz="4400" u="none" strike="noStrike"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hlinkClick r:id="rId3" tooltip="Bit"/>
              </a:rPr>
              <a:t>bits</a:t>
            </a: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(62.5 KB).It was developed for U.S navy in world war II.</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4400" b="1" dirty="0">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4400" b="1" dirty="0">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4400" b="1" dirty="0">
                <a:effectLst/>
                <a:latin typeface="Helvetica" panose="020B0604020202020204" pitchFamily="34" charset="0"/>
                <a:ea typeface="Times New Roman" panose="02020603050405020304" pitchFamily="18" charset="0"/>
                <a:cs typeface="Arial" panose="020B0604020202020204" pitchFamily="34" charset="0"/>
              </a:rPr>
              <a:t>WILLIAMS KILBURN TUBE (1947):</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Can store data of 0.128KB</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The first form of random access memory.</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You would need at least 72 of these to store a single JPG image.</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b="1" dirty="0">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4400" b="1" dirty="0">
                <a:effectLst/>
                <a:latin typeface="Helvetica" panose="020B0604020202020204" pitchFamily="34" charset="0"/>
                <a:ea typeface="Times New Roman" panose="02020603050405020304" pitchFamily="18" charset="0"/>
                <a:cs typeface="Arial" panose="020B0604020202020204" pitchFamily="34" charset="0"/>
              </a:rPr>
              <a:t>TAPE DRIVE (1951):</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A tape drive is a </a:t>
            </a:r>
            <a:r>
              <a:rPr lang="en-US" sz="4400" u="none" strike="noStrike"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hlinkClick r:id="rId4" tooltip="Computer data storage"/>
              </a:rPr>
              <a:t>data storage device</a:t>
            </a: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that </a:t>
            </a:r>
            <a:r>
              <a:rPr lang="en-US" sz="4400" u="none" strike="noStrike"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hlinkClick r:id="rId5" tooltip="Digital recording"/>
              </a:rPr>
              <a:t>reads and writes data</a:t>
            </a: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on a </a:t>
            </a:r>
            <a:r>
              <a:rPr lang="en-US" sz="4400" u="none" strike="noStrike"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hlinkClick r:id="rId6" tooltip="Magnetic tape"/>
              </a:rPr>
              <a:t>magnetic tape</a:t>
            </a: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First tape drive could store data of 224KB</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A 1200 feet roll of magnetic tape can store 10 pdf files or 23 formatted .doc files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4400" b="1" dirty="0">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4400" b="1" dirty="0">
                <a:effectLst/>
                <a:latin typeface="Helvetica" panose="020B0604020202020204" pitchFamily="34" charset="0"/>
                <a:ea typeface="Times New Roman" panose="02020603050405020304" pitchFamily="18" charset="0"/>
                <a:cs typeface="Arial" panose="020B0604020202020204" pitchFamily="34" charset="0"/>
              </a:rPr>
              <a:t>MAGNETIC CORE (1951):</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Magnetic-core memory was the predominant form of </a:t>
            </a:r>
            <a:r>
              <a:rPr lang="en-US" sz="4400" u="none" strike="noStrike"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hlinkClick r:id="rId7" tooltip="Random access"/>
              </a:rPr>
              <a:t>random-access</a:t>
            </a: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a:t>
            </a:r>
            <a:r>
              <a:rPr lang="en-US" sz="4400" u="none" strike="noStrike"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hlinkClick r:id="rId8" tooltip="Computer memory"/>
              </a:rPr>
              <a:t>computer memory</a:t>
            </a: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for 20 years between about 1955 and 1975</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A 32 x 32 core memory plane storing 1024 bits (or 128 bytes) of Data. The first core memory used in a computer</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It could store roughly the size of a small of a small PNG image.</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4400" b="1" dirty="0">
                <a:effectLst/>
                <a:latin typeface="Helvetica" panose="020B0604020202020204" pitchFamily="34" charset="0"/>
                <a:ea typeface="Times New Roman" panose="02020603050405020304" pitchFamily="18" charset="0"/>
                <a:cs typeface="Arial" panose="020B0604020202020204" pitchFamily="34" charset="0"/>
              </a:rPr>
              <a:t>HARD DISK DRIVE (1956):</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A hard disk drive (HDD), hard disk, hard drive, or fixed disk is an electro-mechanical </a:t>
            </a:r>
            <a:r>
              <a:rPr lang="en-US" sz="4400" u="none" strike="noStrike"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hlinkClick r:id="rId9" tooltip="Data storage device"/>
              </a:rPr>
              <a:t>data storage device</a:t>
            </a: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that stores and retrieves </a:t>
            </a:r>
            <a:r>
              <a:rPr lang="en-US" sz="4400" u="none" strike="noStrike"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hlinkClick r:id="rId10" tooltip="Digital data"/>
              </a:rPr>
              <a:t>digital data</a:t>
            </a: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using </a:t>
            </a:r>
            <a:r>
              <a:rPr lang="en-US" sz="4400" u="none" strike="noStrike"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hlinkClick r:id="rId11" tooltip="Magnetic storage"/>
              </a:rPr>
              <a:t>magnetic storage</a:t>
            </a: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Can store data in TBs nowadays.</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First introduced by IBM First HDDs Had enough storage to hold a whole mp3 file.</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b="1" dirty="0">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4400" b="1" dirty="0">
                <a:effectLst/>
                <a:latin typeface="Helvetica" panose="020B0604020202020204" pitchFamily="34" charset="0"/>
                <a:ea typeface="Times New Roman" panose="02020603050405020304" pitchFamily="18" charset="0"/>
                <a:cs typeface="Arial" panose="020B0604020202020204" pitchFamily="34" charset="0"/>
              </a:rPr>
              <a:t>FLOPPY DISK (1967):</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Can store data </a:t>
            </a:r>
            <a:r>
              <a:rPr lang="en-US" sz="4400" spc="15" dirty="0" err="1">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upto</a:t>
            </a: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around 1.4MB</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The floppy disk was developed at IBM’s </a:t>
            </a:r>
            <a:r>
              <a:rPr lang="en-US" sz="4400" spc="15" dirty="0" err="1">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Sanjose</a:t>
            </a: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laboratory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It was enough to hold 8 formatted .Doc file.</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Used for moving data.</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b="1" dirty="0">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4400" b="1" dirty="0">
                <a:effectLst/>
                <a:latin typeface="Helvetica" panose="020B0604020202020204" pitchFamily="34" charset="0"/>
                <a:ea typeface="Times New Roman" panose="02020603050405020304" pitchFamily="18" charset="0"/>
                <a:cs typeface="Arial" panose="020B0604020202020204" pitchFamily="34" charset="0"/>
              </a:rPr>
              <a:t>SSD (1980):</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A solid state drive (SSD) is a newer, faster type of device that stores data on instantly-accessible memory chips.</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Come with 128GB-4TB</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Replaced in place of HDDs because of much faster speed and durability.</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4400" b="1" dirty="0">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4400" b="1" dirty="0">
                <a:effectLst/>
                <a:latin typeface="Helvetica" panose="020B0604020202020204" pitchFamily="34" charset="0"/>
                <a:ea typeface="Times New Roman" panose="02020603050405020304" pitchFamily="18" charset="0"/>
                <a:cs typeface="Arial" panose="020B0604020202020204" pitchFamily="34" charset="0"/>
              </a:rPr>
              <a:t>COMPACT DISK (1982):</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Can hold data of 740mb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CD was developed by both Sony and Phillips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Can hold 140 minutes of low resolution video It comes with three version. CD ,CD-R, CD-RW</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b="1" dirty="0">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b="1" dirty="0">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4400" b="1" dirty="0">
                <a:effectLst/>
                <a:latin typeface="Helvetica" panose="020B0604020202020204" pitchFamily="34" charset="0"/>
                <a:ea typeface="Times New Roman" panose="02020603050405020304" pitchFamily="18" charset="0"/>
                <a:cs typeface="Arial" panose="020B0604020202020204" pitchFamily="34" charset="0"/>
              </a:rPr>
              <a:t>ZIP DRIVE (1994):</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Can hold data of 100MB</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Introduced by IOMEGA in late 1994.</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The first zip drive could hold about 100 minutes of mp3 audio.</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4400" b="1" dirty="0">
                <a:effectLst/>
                <a:latin typeface="Helvetica" panose="020B0604020202020204" pitchFamily="34" charset="0"/>
                <a:ea typeface="Times New Roman" panose="02020603050405020304" pitchFamily="18" charset="0"/>
                <a:cs typeface="Arial" panose="020B0604020202020204" pitchFamily="34" charset="0"/>
              </a:rPr>
              <a:t>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4400" b="1" dirty="0">
                <a:effectLst/>
                <a:latin typeface="Helvetica" panose="020B0604020202020204" pitchFamily="34" charset="0"/>
                <a:ea typeface="Times New Roman" panose="02020603050405020304" pitchFamily="18" charset="0"/>
                <a:cs typeface="Arial" panose="020B0604020202020204" pitchFamily="34" charset="0"/>
              </a:rPr>
              <a:t>DIGITAL VIDEO DISK (1995):</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PDVD was developed by both Sony and Phillips </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It was big enough to hold a short movie or 2 CDs</a:t>
            </a:r>
            <a:endParaRPr lang="en-US" sz="44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44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It comes with 2 version. DVD-R and DVD -RW</a:t>
            </a:r>
            <a:endParaRPr lang="en-US" sz="44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A798325C-768E-490F-8FE2-2E7C8BC945D6}" type="slidenum">
              <a:rPr lang="en-US" smtClean="0"/>
              <a:t>3</a:t>
            </a:fld>
            <a:endParaRPr lang="en-US"/>
          </a:p>
        </p:txBody>
      </p:sp>
    </p:spTree>
    <p:extLst>
      <p:ext uri="{BB962C8B-B14F-4D97-AF65-F5344CB8AC3E}">
        <p14:creationId xmlns:p14="http://schemas.microsoft.com/office/powerpoint/2010/main" val="13507607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marR="0" rtl="0">
              <a:lnSpc>
                <a:spcPct val="107000"/>
              </a:lnSpc>
              <a:spcBef>
                <a:spcPts val="0"/>
              </a:spcBef>
              <a:spcAft>
                <a:spcPts val="0"/>
              </a:spcAft>
              <a:tabLst>
                <a:tab pos="1745615" algn="l"/>
              </a:tabLst>
            </a:pPr>
            <a:r>
              <a:rPr lang="en-US" sz="1200" b="1" dirty="0">
                <a:effectLst/>
                <a:latin typeface="Helvetica" panose="020B0604020202020204" pitchFamily="34" charset="0"/>
                <a:ea typeface="Times New Roman" panose="02020603050405020304" pitchFamily="18" charset="0"/>
                <a:cs typeface="Arial" panose="020B0604020202020204" pitchFamily="34" charset="0"/>
              </a:rPr>
              <a:t>SD CARD (1999):</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12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Can hold much more data compare to micro sticks.</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12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Developed by SanDisk, Panasonic and Toshiba</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12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The first SD card was enough to hold 50 </a:t>
            </a:r>
            <a:r>
              <a:rPr lang="en-US" sz="1200" spc="15">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photos.</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1200" b="1" dirty="0">
                <a:effectLst/>
                <a:latin typeface="Helvetica" panose="020B0604020202020204" pitchFamily="34" charset="0"/>
                <a:ea typeface="Times New Roman" panose="02020603050405020304" pitchFamily="18" charset="0"/>
                <a:cs typeface="Arial" panose="020B0604020202020204" pitchFamily="34" charset="0"/>
              </a:rPr>
              <a:t>USB FLASH DRIVE (1999):</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12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Can hold data in GBs </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12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It is used to move data from one place to another place </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12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The first flash drive can hold 90 seconds of low resolution video</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12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1200" b="1" dirty="0">
                <a:effectLst/>
                <a:latin typeface="Helvetica" panose="020B0604020202020204" pitchFamily="34" charset="0"/>
                <a:ea typeface="Times New Roman" panose="02020603050405020304" pitchFamily="18" charset="0"/>
                <a:cs typeface="Arial" panose="020B0604020202020204" pitchFamily="34" charset="0"/>
              </a:rPr>
              <a:t> </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1200" b="1" dirty="0">
                <a:effectLst/>
                <a:latin typeface="Helvetica" panose="020B0604020202020204" pitchFamily="34" charset="0"/>
                <a:ea typeface="Times New Roman" panose="02020603050405020304" pitchFamily="18" charset="0"/>
                <a:cs typeface="Arial" panose="020B0604020202020204" pitchFamily="34" charset="0"/>
              </a:rPr>
              <a:t>BLU-RAY OPTICAL DISK (2003):</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12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Can hold much more data than CDs and DVDs</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12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Same as CD and DVD having optical memory </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12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and uses blue laser instead of red.</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12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12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 </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tabLst>
                <a:tab pos="1745615" algn="l"/>
              </a:tabLst>
            </a:pPr>
            <a:r>
              <a:rPr lang="en-US" sz="1200" b="1" dirty="0">
                <a:effectLst/>
                <a:latin typeface="Helvetica" panose="020B0604020202020204" pitchFamily="34" charset="0"/>
                <a:ea typeface="Times New Roman" panose="02020603050405020304" pitchFamily="18" charset="0"/>
                <a:cs typeface="Arial" panose="020B0604020202020204" pitchFamily="34" charset="0"/>
              </a:rPr>
              <a:t>CLOUD DATA STORAGE (2006):</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12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It uses storage but with internet connection.</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12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Your storage capacity depends only on the plan you can pay for.</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r>
              <a:rPr lang="en-US" sz="1200" spc="15" dirty="0">
                <a:solidFill>
                  <a:srgbClr val="1D1D1F"/>
                </a:solidFill>
                <a:effectLst/>
                <a:latin typeface="Helvetica" panose="020B0604020202020204" pitchFamily="34" charset="0"/>
                <a:ea typeface="Times New Roman" panose="02020603050405020304" pitchFamily="18" charset="0"/>
                <a:cs typeface="Arial" panose="020B0604020202020204" pitchFamily="34" charset="0"/>
              </a:rPr>
              <a:t>Improve cloud storage will become less and less expensive in the future.</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rtl="0">
              <a:lnSpc>
                <a:spcPct val="107000"/>
              </a:lnSpc>
              <a:spcBef>
                <a:spcPts val="0"/>
              </a:spcBef>
              <a:spcAft>
                <a:spcPts val="0"/>
              </a:spcAft>
            </a:pPr>
            <a:endParaRPr lang="en-US" sz="12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A798325C-768E-490F-8FE2-2E7C8BC945D6}" type="slidenum">
              <a:rPr lang="en-US" smtClean="0"/>
              <a:t>4</a:t>
            </a:fld>
            <a:endParaRPr lang="en-US"/>
          </a:p>
        </p:txBody>
      </p:sp>
    </p:spTree>
    <p:extLst>
      <p:ext uri="{BB962C8B-B14F-4D97-AF65-F5344CB8AC3E}">
        <p14:creationId xmlns:p14="http://schemas.microsoft.com/office/powerpoint/2010/main" val="40473333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RAM It is used to store information that is used immediately or we can say that it is a temporary memory. Computers bring the software installed on a hard disk to RAM to process it and to be used by the user. Once, the computer is turned off, the data is deleted. </a:t>
            </a:r>
          </a:p>
          <a:p>
            <a:r>
              <a:rPr lang="en-US" dirty="0"/>
              <a:t>ROM The data written or stored in these devices are non-volatile, </a:t>
            </a:r>
            <a:r>
              <a:rPr lang="en-US" dirty="0" err="1"/>
              <a:t>i.e</a:t>
            </a:r>
            <a:r>
              <a:rPr lang="en-US" dirty="0"/>
              <a:t>, once the data is stored in the memory cannot be modified or deleted. The memory from which will only read but cannot write it. This type of memory is non-volatile. The information is stored permanently during manufacture only once. </a:t>
            </a:r>
          </a:p>
        </p:txBody>
      </p:sp>
      <p:sp>
        <p:nvSpPr>
          <p:cNvPr id="4" name="Slide Number Placeholder 3"/>
          <p:cNvSpPr>
            <a:spLocks noGrp="1"/>
          </p:cNvSpPr>
          <p:nvPr>
            <p:ph type="sldNum" sz="quarter" idx="5"/>
          </p:nvPr>
        </p:nvSpPr>
        <p:spPr/>
        <p:txBody>
          <a:bodyPr/>
          <a:lstStyle/>
          <a:p>
            <a:fld id="{A798325C-768E-490F-8FE2-2E7C8BC945D6}" type="slidenum">
              <a:rPr lang="en-US" smtClean="0"/>
              <a:t>5</a:t>
            </a:fld>
            <a:endParaRPr lang="en-US"/>
          </a:p>
        </p:txBody>
      </p:sp>
    </p:spTree>
    <p:extLst>
      <p:ext uri="{BB962C8B-B14F-4D97-AF65-F5344CB8AC3E}">
        <p14:creationId xmlns:p14="http://schemas.microsoft.com/office/powerpoint/2010/main" val="33282622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b="1" i="0" dirty="0">
                <a:solidFill>
                  <a:srgbClr val="000000"/>
                </a:solidFill>
                <a:effectLst/>
                <a:latin typeface="Roboto" panose="02000000000000000000" pitchFamily="2" charset="0"/>
              </a:rPr>
              <a:t>Magnetic storage</a:t>
            </a:r>
            <a:r>
              <a:rPr lang="en-US" b="0" i="0" dirty="0">
                <a:solidFill>
                  <a:srgbClr val="000000"/>
                </a:solidFill>
                <a:effectLst/>
                <a:latin typeface="Roboto" panose="02000000000000000000" pitchFamily="2" charset="0"/>
              </a:rPr>
              <a:t> is also known as “</a:t>
            </a:r>
            <a:r>
              <a:rPr lang="en-US" b="1" i="0" dirty="0">
                <a:solidFill>
                  <a:srgbClr val="000000"/>
                </a:solidFill>
                <a:effectLst/>
                <a:latin typeface="Roboto" panose="02000000000000000000" pitchFamily="2" charset="0"/>
              </a:rPr>
              <a:t>Magnetic Media</a:t>
            </a:r>
            <a:r>
              <a:rPr lang="en-US" b="0" i="0" dirty="0">
                <a:solidFill>
                  <a:srgbClr val="000000"/>
                </a:solidFill>
                <a:effectLst/>
                <a:latin typeface="Roboto" panose="02000000000000000000" pitchFamily="2" charset="0"/>
              </a:rPr>
              <a:t>/</a:t>
            </a:r>
            <a:r>
              <a:rPr lang="en-US" b="1" i="0" dirty="0">
                <a:solidFill>
                  <a:srgbClr val="000000"/>
                </a:solidFill>
                <a:effectLst/>
                <a:latin typeface="Roboto" panose="02000000000000000000" pitchFamily="2" charset="0"/>
              </a:rPr>
              <a:t>Magnetic Memory</a:t>
            </a:r>
            <a:r>
              <a:rPr lang="en-US" b="0" i="0" dirty="0">
                <a:solidFill>
                  <a:srgbClr val="000000"/>
                </a:solidFill>
                <a:effectLst/>
                <a:latin typeface="Roboto" panose="02000000000000000000" pitchFamily="2" charset="0"/>
              </a:rPr>
              <a:t>/</a:t>
            </a:r>
            <a:r>
              <a:rPr lang="en-US" b="1" i="0" dirty="0">
                <a:solidFill>
                  <a:srgbClr val="000000"/>
                </a:solidFill>
                <a:effectLst/>
                <a:latin typeface="Roboto" panose="02000000000000000000" pitchFamily="2" charset="0"/>
              </a:rPr>
              <a:t>Magnetic Medium</a:t>
            </a:r>
            <a:r>
              <a:rPr lang="en-US" b="0" i="0" dirty="0">
                <a:solidFill>
                  <a:srgbClr val="000000"/>
                </a:solidFill>
                <a:effectLst/>
                <a:latin typeface="Roboto" panose="02000000000000000000" pitchFamily="2" charset="0"/>
              </a:rPr>
              <a:t>. In the </a:t>
            </a:r>
            <a:r>
              <a:rPr lang="en-US" b="1" i="0" dirty="0">
                <a:solidFill>
                  <a:srgbClr val="000000"/>
                </a:solidFill>
                <a:effectLst/>
                <a:latin typeface="Roboto" panose="02000000000000000000" pitchFamily="2" charset="0"/>
              </a:rPr>
              <a:t>Magnetic storage devices</a:t>
            </a:r>
            <a:r>
              <a:rPr lang="en-US" b="0" i="0" dirty="0">
                <a:solidFill>
                  <a:srgbClr val="000000"/>
                </a:solidFill>
                <a:effectLst/>
                <a:latin typeface="Roboto" panose="02000000000000000000" pitchFamily="2" charset="0"/>
              </a:rPr>
              <a:t>, all data are stored with using magnetized medium, and those types of data saved in that medium in the binary form like as 0 and 1.</a:t>
            </a:r>
          </a:p>
          <a:p>
            <a:r>
              <a:rPr lang="en-US" b="0" i="0" dirty="0">
                <a:solidFill>
                  <a:srgbClr val="1E1919"/>
                </a:solidFill>
                <a:effectLst/>
                <a:latin typeface="AtlasGrotesk"/>
              </a:rPr>
              <a:t>A flash memory device contains trillions of interconnected flash memory cells that store data. These cells hold millions of transistors that when switched on or off represent 1s and 0s in binary code, allowing a computer to read and write information.</a:t>
            </a:r>
            <a:endParaRPr lang="en-US" b="0" i="0" dirty="0">
              <a:solidFill>
                <a:srgbClr val="000000"/>
              </a:solidFill>
              <a:effectLst/>
              <a:latin typeface="Roboto" panose="02000000000000000000" pitchFamily="2" charset="0"/>
            </a:endParaRPr>
          </a:p>
        </p:txBody>
      </p:sp>
      <p:sp>
        <p:nvSpPr>
          <p:cNvPr id="4" name="Slide Number Placeholder 3"/>
          <p:cNvSpPr>
            <a:spLocks noGrp="1"/>
          </p:cNvSpPr>
          <p:nvPr>
            <p:ph type="sldNum" sz="quarter" idx="5"/>
          </p:nvPr>
        </p:nvSpPr>
        <p:spPr/>
        <p:txBody>
          <a:bodyPr/>
          <a:lstStyle/>
          <a:p>
            <a:fld id="{A798325C-768E-490F-8FE2-2E7C8BC945D6}" type="slidenum">
              <a:rPr lang="en-US" smtClean="0"/>
              <a:t>6</a:t>
            </a:fld>
            <a:endParaRPr lang="en-US"/>
          </a:p>
        </p:txBody>
      </p:sp>
    </p:spTree>
    <p:extLst>
      <p:ext uri="{BB962C8B-B14F-4D97-AF65-F5344CB8AC3E}">
        <p14:creationId xmlns:p14="http://schemas.microsoft.com/office/powerpoint/2010/main" val="23826768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b="0" i="0" dirty="0">
                <a:solidFill>
                  <a:srgbClr val="1E1919"/>
                </a:solidFill>
                <a:effectLst/>
                <a:latin typeface="AtlasGrotesk"/>
              </a:rPr>
              <a:t>OPTICAL STORAGE Binary code is stored on these disks in the form of minuscule bumps along a track that spirals outwards from the center of the disk. When the disk is in operation it spins at a constant speed, while a laser contained within the disk drive scans the bumps on the disk. The way the laser reflects or bounces off a bump determines whether it represents a 0 or 1 in binary.</a:t>
            </a:r>
          </a:p>
          <a:p>
            <a:r>
              <a:rPr lang="en-US" b="0" i="0" u="sng" dirty="0">
                <a:effectLst/>
                <a:latin typeface="AtlasGrotesk"/>
              </a:rPr>
              <a:t>CLOUD STORAGE </a:t>
            </a:r>
            <a:r>
              <a:rPr lang="en-US" b="0" i="0" dirty="0">
                <a:solidFill>
                  <a:srgbClr val="1E1919"/>
                </a:solidFill>
                <a:effectLst/>
                <a:latin typeface="AtlasGrotesk"/>
              </a:rPr>
              <a:t>is the newest and most versatile type of storage for computers. “The cloud” is not one place or object, but rather a huge collection of servers housed in data centers around the world. When you save a document to the cloud, you’re storing it on these servers.</a:t>
            </a:r>
            <a:endParaRPr lang="en-US" dirty="0"/>
          </a:p>
        </p:txBody>
      </p:sp>
      <p:sp>
        <p:nvSpPr>
          <p:cNvPr id="4" name="Slide Number Placeholder 3"/>
          <p:cNvSpPr>
            <a:spLocks noGrp="1"/>
          </p:cNvSpPr>
          <p:nvPr>
            <p:ph type="sldNum" sz="quarter" idx="5"/>
          </p:nvPr>
        </p:nvSpPr>
        <p:spPr/>
        <p:txBody>
          <a:bodyPr/>
          <a:lstStyle/>
          <a:p>
            <a:fld id="{A798325C-768E-490F-8FE2-2E7C8BC945D6}" type="slidenum">
              <a:rPr lang="en-US" smtClean="0"/>
              <a:t>7</a:t>
            </a:fld>
            <a:endParaRPr lang="en-US"/>
          </a:p>
        </p:txBody>
      </p:sp>
    </p:spTree>
    <p:extLst>
      <p:ext uri="{BB962C8B-B14F-4D97-AF65-F5344CB8AC3E}">
        <p14:creationId xmlns:p14="http://schemas.microsoft.com/office/powerpoint/2010/main" val="6177847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798325C-768E-490F-8FE2-2E7C8BC945D6}" type="slidenum">
              <a:rPr lang="en-US" smtClean="0"/>
              <a:t>8</a:t>
            </a:fld>
            <a:endParaRPr lang="en-US"/>
          </a:p>
        </p:txBody>
      </p:sp>
    </p:spTree>
    <p:extLst>
      <p:ext uri="{BB962C8B-B14F-4D97-AF65-F5344CB8AC3E}">
        <p14:creationId xmlns:p14="http://schemas.microsoft.com/office/powerpoint/2010/main" val="28390340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798325C-768E-490F-8FE2-2E7C8BC945D6}" type="slidenum">
              <a:rPr lang="en-US" smtClean="0"/>
              <a:t>9</a:t>
            </a:fld>
            <a:endParaRPr lang="en-US"/>
          </a:p>
        </p:txBody>
      </p:sp>
    </p:spTree>
    <p:extLst>
      <p:ext uri="{BB962C8B-B14F-4D97-AF65-F5344CB8AC3E}">
        <p14:creationId xmlns:p14="http://schemas.microsoft.com/office/powerpoint/2010/main" val="2085803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89CD02A-9DA8-1E49-BF19-1537FD17552C}" type="datetimeFigureOut">
              <a:rPr lang="en-PK" smtClean="0"/>
              <a:t>02/27/2022</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453F6B72-F08D-9C4A-B443-D44ADE7BDAC2}" type="slidenum">
              <a:rPr lang="en-PK" smtClean="0"/>
              <a:t>‹#›</a:t>
            </a:fld>
            <a:endParaRPr lang="en-PK"/>
          </a:p>
        </p:txBody>
      </p:sp>
    </p:spTree>
    <p:extLst>
      <p:ext uri="{BB962C8B-B14F-4D97-AF65-F5344CB8AC3E}">
        <p14:creationId xmlns:p14="http://schemas.microsoft.com/office/powerpoint/2010/main" val="7765281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9CD02A-9DA8-1E49-BF19-1537FD17552C}" type="datetimeFigureOut">
              <a:rPr lang="en-PK" smtClean="0"/>
              <a:t>02/27/2022</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453F6B72-F08D-9C4A-B443-D44ADE7BDAC2}" type="slidenum">
              <a:rPr lang="en-PK" smtClean="0"/>
              <a:t>‹#›</a:t>
            </a:fld>
            <a:endParaRPr lang="en-PK"/>
          </a:p>
        </p:txBody>
      </p:sp>
    </p:spTree>
    <p:extLst>
      <p:ext uri="{BB962C8B-B14F-4D97-AF65-F5344CB8AC3E}">
        <p14:creationId xmlns:p14="http://schemas.microsoft.com/office/powerpoint/2010/main" val="2089717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9CD02A-9DA8-1E49-BF19-1537FD17552C}" type="datetimeFigureOut">
              <a:rPr lang="en-PK" smtClean="0"/>
              <a:t>02/27/2022</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453F6B72-F08D-9C4A-B443-D44ADE7BDAC2}" type="slidenum">
              <a:rPr lang="en-PK" smtClean="0"/>
              <a:t>‹#›</a:t>
            </a:fld>
            <a:endParaRPr lang="en-PK"/>
          </a:p>
        </p:txBody>
      </p:sp>
    </p:spTree>
    <p:extLst>
      <p:ext uri="{BB962C8B-B14F-4D97-AF65-F5344CB8AC3E}">
        <p14:creationId xmlns:p14="http://schemas.microsoft.com/office/powerpoint/2010/main" val="38168740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9CD02A-9DA8-1E49-BF19-1537FD17552C}" type="datetimeFigureOut">
              <a:rPr lang="en-PK" smtClean="0"/>
              <a:t>02/27/2022</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453F6B72-F08D-9C4A-B443-D44ADE7BDAC2}" type="slidenum">
              <a:rPr lang="en-PK" smtClean="0"/>
              <a:t>‹#›</a:t>
            </a:fld>
            <a:endParaRPr lang="en-PK"/>
          </a:p>
        </p:txBody>
      </p:sp>
    </p:spTree>
    <p:extLst>
      <p:ext uri="{BB962C8B-B14F-4D97-AF65-F5344CB8AC3E}">
        <p14:creationId xmlns:p14="http://schemas.microsoft.com/office/powerpoint/2010/main" val="8499029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9CD02A-9DA8-1E49-BF19-1537FD17552C}" type="datetimeFigureOut">
              <a:rPr lang="en-PK" smtClean="0"/>
              <a:t>02/27/2022</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453F6B72-F08D-9C4A-B443-D44ADE7BDAC2}" type="slidenum">
              <a:rPr lang="en-PK" smtClean="0"/>
              <a:t>‹#›</a:t>
            </a:fld>
            <a:endParaRPr lang="en-PK"/>
          </a:p>
        </p:txBody>
      </p:sp>
    </p:spTree>
    <p:extLst>
      <p:ext uri="{BB962C8B-B14F-4D97-AF65-F5344CB8AC3E}">
        <p14:creationId xmlns:p14="http://schemas.microsoft.com/office/powerpoint/2010/main" val="35040501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89CD02A-9DA8-1E49-BF19-1537FD17552C}" type="datetimeFigureOut">
              <a:rPr lang="en-PK" smtClean="0"/>
              <a:t>02/27/2022</a:t>
            </a:fld>
            <a:endParaRPr lang="en-PK"/>
          </a:p>
        </p:txBody>
      </p:sp>
      <p:sp>
        <p:nvSpPr>
          <p:cNvPr id="6" name="Footer Placeholder 5"/>
          <p:cNvSpPr>
            <a:spLocks noGrp="1"/>
          </p:cNvSpPr>
          <p:nvPr>
            <p:ph type="ftr" sz="quarter" idx="11"/>
          </p:nvPr>
        </p:nvSpPr>
        <p:spPr/>
        <p:txBody>
          <a:bodyPr/>
          <a:lstStyle/>
          <a:p>
            <a:endParaRPr lang="en-PK"/>
          </a:p>
        </p:txBody>
      </p:sp>
      <p:sp>
        <p:nvSpPr>
          <p:cNvPr id="7" name="Slide Number Placeholder 6"/>
          <p:cNvSpPr>
            <a:spLocks noGrp="1"/>
          </p:cNvSpPr>
          <p:nvPr>
            <p:ph type="sldNum" sz="quarter" idx="12"/>
          </p:nvPr>
        </p:nvSpPr>
        <p:spPr/>
        <p:txBody>
          <a:bodyPr/>
          <a:lstStyle/>
          <a:p>
            <a:fld id="{453F6B72-F08D-9C4A-B443-D44ADE7BDAC2}" type="slidenum">
              <a:rPr lang="en-PK" smtClean="0"/>
              <a:t>‹#›</a:t>
            </a:fld>
            <a:endParaRPr lang="en-PK"/>
          </a:p>
        </p:txBody>
      </p:sp>
    </p:spTree>
    <p:extLst>
      <p:ext uri="{BB962C8B-B14F-4D97-AF65-F5344CB8AC3E}">
        <p14:creationId xmlns:p14="http://schemas.microsoft.com/office/powerpoint/2010/main" val="1465175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89CD02A-9DA8-1E49-BF19-1537FD17552C}" type="datetimeFigureOut">
              <a:rPr lang="en-PK" smtClean="0"/>
              <a:t>02/27/2022</a:t>
            </a:fld>
            <a:endParaRPr lang="en-PK"/>
          </a:p>
        </p:txBody>
      </p:sp>
      <p:sp>
        <p:nvSpPr>
          <p:cNvPr id="8" name="Footer Placeholder 7"/>
          <p:cNvSpPr>
            <a:spLocks noGrp="1"/>
          </p:cNvSpPr>
          <p:nvPr>
            <p:ph type="ftr" sz="quarter" idx="11"/>
          </p:nvPr>
        </p:nvSpPr>
        <p:spPr/>
        <p:txBody>
          <a:bodyPr/>
          <a:lstStyle/>
          <a:p>
            <a:endParaRPr lang="en-PK"/>
          </a:p>
        </p:txBody>
      </p:sp>
      <p:sp>
        <p:nvSpPr>
          <p:cNvPr id="9" name="Slide Number Placeholder 8"/>
          <p:cNvSpPr>
            <a:spLocks noGrp="1"/>
          </p:cNvSpPr>
          <p:nvPr>
            <p:ph type="sldNum" sz="quarter" idx="12"/>
          </p:nvPr>
        </p:nvSpPr>
        <p:spPr/>
        <p:txBody>
          <a:bodyPr/>
          <a:lstStyle/>
          <a:p>
            <a:fld id="{453F6B72-F08D-9C4A-B443-D44ADE7BDAC2}" type="slidenum">
              <a:rPr lang="en-PK" smtClean="0"/>
              <a:t>‹#›</a:t>
            </a:fld>
            <a:endParaRPr lang="en-PK"/>
          </a:p>
        </p:txBody>
      </p:sp>
    </p:spTree>
    <p:extLst>
      <p:ext uri="{BB962C8B-B14F-4D97-AF65-F5344CB8AC3E}">
        <p14:creationId xmlns:p14="http://schemas.microsoft.com/office/powerpoint/2010/main" val="1673157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89CD02A-9DA8-1E49-BF19-1537FD17552C}" type="datetimeFigureOut">
              <a:rPr lang="en-PK" smtClean="0"/>
              <a:t>02/27/2022</a:t>
            </a:fld>
            <a:endParaRPr lang="en-PK"/>
          </a:p>
        </p:txBody>
      </p:sp>
      <p:sp>
        <p:nvSpPr>
          <p:cNvPr id="4" name="Footer Placeholder 3"/>
          <p:cNvSpPr>
            <a:spLocks noGrp="1"/>
          </p:cNvSpPr>
          <p:nvPr>
            <p:ph type="ftr" sz="quarter" idx="11"/>
          </p:nvPr>
        </p:nvSpPr>
        <p:spPr/>
        <p:txBody>
          <a:bodyPr/>
          <a:lstStyle/>
          <a:p>
            <a:endParaRPr lang="en-PK"/>
          </a:p>
        </p:txBody>
      </p:sp>
      <p:sp>
        <p:nvSpPr>
          <p:cNvPr id="5" name="Slide Number Placeholder 4"/>
          <p:cNvSpPr>
            <a:spLocks noGrp="1"/>
          </p:cNvSpPr>
          <p:nvPr>
            <p:ph type="sldNum" sz="quarter" idx="12"/>
          </p:nvPr>
        </p:nvSpPr>
        <p:spPr/>
        <p:txBody>
          <a:bodyPr/>
          <a:lstStyle/>
          <a:p>
            <a:fld id="{453F6B72-F08D-9C4A-B443-D44ADE7BDAC2}" type="slidenum">
              <a:rPr lang="en-PK" smtClean="0"/>
              <a:t>‹#›</a:t>
            </a:fld>
            <a:endParaRPr lang="en-PK"/>
          </a:p>
        </p:txBody>
      </p:sp>
    </p:spTree>
    <p:extLst>
      <p:ext uri="{BB962C8B-B14F-4D97-AF65-F5344CB8AC3E}">
        <p14:creationId xmlns:p14="http://schemas.microsoft.com/office/powerpoint/2010/main" val="42691712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9CD02A-9DA8-1E49-BF19-1537FD17552C}" type="datetimeFigureOut">
              <a:rPr lang="en-PK" smtClean="0"/>
              <a:t>02/27/2022</a:t>
            </a:fld>
            <a:endParaRPr lang="en-PK"/>
          </a:p>
        </p:txBody>
      </p:sp>
      <p:sp>
        <p:nvSpPr>
          <p:cNvPr id="3" name="Footer Placeholder 2"/>
          <p:cNvSpPr>
            <a:spLocks noGrp="1"/>
          </p:cNvSpPr>
          <p:nvPr>
            <p:ph type="ftr" sz="quarter" idx="11"/>
          </p:nvPr>
        </p:nvSpPr>
        <p:spPr/>
        <p:txBody>
          <a:bodyPr/>
          <a:lstStyle/>
          <a:p>
            <a:endParaRPr lang="en-PK"/>
          </a:p>
        </p:txBody>
      </p:sp>
      <p:sp>
        <p:nvSpPr>
          <p:cNvPr id="4" name="Slide Number Placeholder 3"/>
          <p:cNvSpPr>
            <a:spLocks noGrp="1"/>
          </p:cNvSpPr>
          <p:nvPr>
            <p:ph type="sldNum" sz="quarter" idx="12"/>
          </p:nvPr>
        </p:nvSpPr>
        <p:spPr/>
        <p:txBody>
          <a:bodyPr/>
          <a:lstStyle/>
          <a:p>
            <a:fld id="{453F6B72-F08D-9C4A-B443-D44ADE7BDAC2}" type="slidenum">
              <a:rPr lang="en-PK" smtClean="0"/>
              <a:t>‹#›</a:t>
            </a:fld>
            <a:endParaRPr lang="en-PK"/>
          </a:p>
        </p:txBody>
      </p:sp>
    </p:spTree>
    <p:extLst>
      <p:ext uri="{BB962C8B-B14F-4D97-AF65-F5344CB8AC3E}">
        <p14:creationId xmlns:p14="http://schemas.microsoft.com/office/powerpoint/2010/main" val="36483270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9CD02A-9DA8-1E49-BF19-1537FD17552C}" type="datetimeFigureOut">
              <a:rPr lang="en-PK" smtClean="0"/>
              <a:t>02/27/2022</a:t>
            </a:fld>
            <a:endParaRPr lang="en-PK"/>
          </a:p>
        </p:txBody>
      </p:sp>
      <p:sp>
        <p:nvSpPr>
          <p:cNvPr id="6" name="Footer Placeholder 5"/>
          <p:cNvSpPr>
            <a:spLocks noGrp="1"/>
          </p:cNvSpPr>
          <p:nvPr>
            <p:ph type="ftr" sz="quarter" idx="11"/>
          </p:nvPr>
        </p:nvSpPr>
        <p:spPr/>
        <p:txBody>
          <a:bodyPr/>
          <a:lstStyle/>
          <a:p>
            <a:endParaRPr lang="en-PK"/>
          </a:p>
        </p:txBody>
      </p:sp>
      <p:sp>
        <p:nvSpPr>
          <p:cNvPr id="7" name="Slide Number Placeholder 6"/>
          <p:cNvSpPr>
            <a:spLocks noGrp="1"/>
          </p:cNvSpPr>
          <p:nvPr>
            <p:ph type="sldNum" sz="quarter" idx="12"/>
          </p:nvPr>
        </p:nvSpPr>
        <p:spPr/>
        <p:txBody>
          <a:bodyPr/>
          <a:lstStyle/>
          <a:p>
            <a:fld id="{453F6B72-F08D-9C4A-B443-D44ADE7BDAC2}" type="slidenum">
              <a:rPr lang="en-PK" smtClean="0"/>
              <a:t>‹#›</a:t>
            </a:fld>
            <a:endParaRPr lang="en-PK"/>
          </a:p>
        </p:txBody>
      </p:sp>
    </p:spTree>
    <p:extLst>
      <p:ext uri="{BB962C8B-B14F-4D97-AF65-F5344CB8AC3E}">
        <p14:creationId xmlns:p14="http://schemas.microsoft.com/office/powerpoint/2010/main" val="2576769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9CD02A-9DA8-1E49-BF19-1537FD17552C}" type="datetimeFigureOut">
              <a:rPr lang="en-PK" smtClean="0"/>
              <a:t>02/27/2022</a:t>
            </a:fld>
            <a:endParaRPr lang="en-PK"/>
          </a:p>
        </p:txBody>
      </p:sp>
      <p:sp>
        <p:nvSpPr>
          <p:cNvPr id="6" name="Footer Placeholder 5"/>
          <p:cNvSpPr>
            <a:spLocks noGrp="1"/>
          </p:cNvSpPr>
          <p:nvPr>
            <p:ph type="ftr" sz="quarter" idx="11"/>
          </p:nvPr>
        </p:nvSpPr>
        <p:spPr/>
        <p:txBody>
          <a:bodyPr/>
          <a:lstStyle/>
          <a:p>
            <a:endParaRPr lang="en-PK"/>
          </a:p>
        </p:txBody>
      </p:sp>
      <p:sp>
        <p:nvSpPr>
          <p:cNvPr id="7" name="Slide Number Placeholder 6"/>
          <p:cNvSpPr>
            <a:spLocks noGrp="1"/>
          </p:cNvSpPr>
          <p:nvPr>
            <p:ph type="sldNum" sz="quarter" idx="12"/>
          </p:nvPr>
        </p:nvSpPr>
        <p:spPr/>
        <p:txBody>
          <a:bodyPr/>
          <a:lstStyle/>
          <a:p>
            <a:fld id="{453F6B72-F08D-9C4A-B443-D44ADE7BDAC2}" type="slidenum">
              <a:rPr lang="en-PK" smtClean="0"/>
              <a:t>‹#›</a:t>
            </a:fld>
            <a:endParaRPr lang="en-PK"/>
          </a:p>
        </p:txBody>
      </p:sp>
    </p:spTree>
    <p:extLst>
      <p:ext uri="{BB962C8B-B14F-4D97-AF65-F5344CB8AC3E}">
        <p14:creationId xmlns:p14="http://schemas.microsoft.com/office/powerpoint/2010/main" val="2011796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9CD02A-9DA8-1E49-BF19-1537FD17552C}" type="datetimeFigureOut">
              <a:rPr lang="en-PK" smtClean="0"/>
              <a:t>02/27/2022</a:t>
            </a:fld>
            <a:endParaRPr lang="en-PK"/>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K"/>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3F6B72-F08D-9C4A-B443-D44ADE7BDAC2}" type="slidenum">
              <a:rPr lang="en-PK" smtClean="0"/>
              <a:t>‹#›</a:t>
            </a:fld>
            <a:endParaRPr lang="en-PK"/>
          </a:p>
        </p:txBody>
      </p:sp>
    </p:spTree>
    <p:extLst>
      <p:ext uri="{BB962C8B-B14F-4D97-AF65-F5344CB8AC3E}">
        <p14:creationId xmlns:p14="http://schemas.microsoft.com/office/powerpoint/2010/main" val="420207852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s://www.investopedia.com/articles/investing/011316/what-amazon-web-services-and-why-it-so-successful.asp" TargetMode="External"/><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80120-0C65-CF4F-B037-8AB21BF8D4EF}"/>
              </a:ext>
            </a:extLst>
          </p:cNvPr>
          <p:cNvSpPr>
            <a:spLocks noGrp="1"/>
          </p:cNvSpPr>
          <p:nvPr>
            <p:ph type="title"/>
          </p:nvPr>
        </p:nvSpPr>
        <p:spPr>
          <a:xfrm>
            <a:off x="-685800" y="196850"/>
            <a:ext cx="10515600" cy="968375"/>
          </a:xfrm>
        </p:spPr>
        <p:txBody>
          <a:bodyPr/>
          <a:lstStyle/>
          <a:p>
            <a:pPr algn="ctr"/>
            <a:r>
              <a:rPr lang="en-US" b="1" dirty="0">
                <a:solidFill>
                  <a:schemeClr val="bg1"/>
                </a:solidFill>
                <a:latin typeface="Adobe Gothic Std B" panose="020B0800000000000000" pitchFamily="34" charset="-128"/>
                <a:ea typeface="Adobe Gothic Std B" panose="020B0800000000000000" pitchFamily="34" charset="-128"/>
              </a:rPr>
              <a:t>STORAGE MEDIA</a:t>
            </a:r>
            <a:endParaRPr lang="en-PK" b="1" dirty="0">
              <a:solidFill>
                <a:schemeClr val="bg1"/>
              </a:solidFill>
              <a:latin typeface="Adobe Gothic Std B" panose="020B0800000000000000" pitchFamily="34" charset="-128"/>
              <a:ea typeface="Adobe Gothic Std B" panose="020B0800000000000000" pitchFamily="34" charset="-128"/>
            </a:endParaRPr>
          </a:p>
        </p:txBody>
      </p:sp>
      <p:pic>
        <p:nvPicPr>
          <p:cNvPr id="1026" name="Picture 2" descr="Data Storage Wallpapers - Top Free Data Storage Backgrounds -  WallpaperAccess">
            <a:extLst>
              <a:ext uri="{FF2B5EF4-FFF2-40B4-BE49-F238E27FC236}">
                <a16:creationId xmlns:a16="http://schemas.microsoft.com/office/drawing/2014/main" id="{153C78D7-1B8E-47E5-B0CA-0AA5F538E992}"/>
              </a:ext>
            </a:extLst>
          </p:cNvPr>
          <p:cNvPicPr>
            <a:picLocks noChangeAspect="1" noChangeArrowheads="1"/>
          </p:cNvPicPr>
          <p:nvPr/>
        </p:nvPicPr>
        <p:blipFill>
          <a:blip r:embed="rId3">
            <a:alphaModFix/>
            <a:extLst>
              <a:ext uri="{BEBA8EAE-BF5A-486C-A8C5-ECC9F3942E4B}">
                <a14:imgProps xmlns:a14="http://schemas.microsoft.com/office/drawing/2010/main">
                  <a14:imgLayer r:embed="rId4">
                    <a14:imgEffect>
                      <a14:brightnessContrast bright="-63000" contrast="8000"/>
                    </a14:imgEffect>
                  </a14:imgLayer>
                </a14:imgProps>
              </a:ext>
              <a:ext uri="{28A0092B-C50C-407E-A947-70E740481C1C}">
                <a14:useLocalDpi xmlns:a14="http://schemas.microsoft.com/office/drawing/2010/main" val="0"/>
              </a:ext>
            </a:extLst>
          </a:blip>
          <a:srcRect/>
          <a:stretch>
            <a:fillRect/>
          </a:stretch>
        </p:blipFill>
        <p:spPr bwMode="auto">
          <a:xfrm>
            <a:off x="1" y="875652"/>
            <a:ext cx="9143998" cy="6047662"/>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7">
            <a:extLst>
              <a:ext uri="{FF2B5EF4-FFF2-40B4-BE49-F238E27FC236}">
                <a16:creationId xmlns:a16="http://schemas.microsoft.com/office/drawing/2014/main" id="{8852EF19-1903-4A8C-8BF3-E2BA0B389CBE}"/>
              </a:ext>
            </a:extLst>
          </p:cNvPr>
          <p:cNvSpPr>
            <a:spLocks noGrp="1"/>
          </p:cNvSpPr>
          <p:nvPr>
            <p:ph idx="1"/>
          </p:nvPr>
        </p:nvSpPr>
        <p:spPr>
          <a:xfrm>
            <a:off x="373225" y="1231641"/>
            <a:ext cx="8444204" cy="3333241"/>
          </a:xfrm>
          <a:noFill/>
        </p:spPr>
        <p:txBody>
          <a:bodyPr>
            <a:normAutofit/>
          </a:bodyPr>
          <a:lstStyle/>
          <a:p>
            <a:r>
              <a:rPr lang="en-US" sz="3600" b="1" dirty="0">
                <a:solidFill>
                  <a:schemeClr val="bg1"/>
                </a:solidFill>
                <a:latin typeface="Electrolize" panose="02000506000000020004" pitchFamily="2" charset="0"/>
              </a:rPr>
              <a:t>What is storage?</a:t>
            </a:r>
          </a:p>
          <a:p>
            <a:r>
              <a:rPr lang="en-US" sz="3600" b="1" dirty="0">
                <a:solidFill>
                  <a:schemeClr val="bg1"/>
                </a:solidFill>
                <a:latin typeface="Electrolize" panose="02000506000000020004" pitchFamily="2" charset="0"/>
              </a:rPr>
              <a:t>What is storage media?</a:t>
            </a:r>
          </a:p>
          <a:p>
            <a:r>
              <a:rPr lang="en-US" sz="3600" b="1" dirty="0">
                <a:solidFill>
                  <a:schemeClr val="bg1"/>
                </a:solidFill>
                <a:latin typeface="Electrolize" panose="02000506000000020004" pitchFamily="2" charset="0"/>
              </a:rPr>
              <a:t>History</a:t>
            </a:r>
            <a:endParaRPr lang="en-US" sz="3600" b="1" dirty="0">
              <a:solidFill>
                <a:schemeClr val="bg1"/>
              </a:solidFill>
              <a:highlight>
                <a:srgbClr val="FFFF00"/>
              </a:highlight>
              <a:latin typeface="Electrolize" panose="02000506000000020004" pitchFamily="2" charset="0"/>
            </a:endParaRPr>
          </a:p>
          <a:p>
            <a:r>
              <a:rPr lang="en-US" sz="3600" b="1" dirty="0">
                <a:solidFill>
                  <a:schemeClr val="bg1"/>
                </a:solidFill>
                <a:latin typeface="Electrolize" panose="02000506000000020004" pitchFamily="2" charset="0"/>
              </a:rPr>
              <a:t>Types</a:t>
            </a:r>
          </a:p>
          <a:p>
            <a:r>
              <a:rPr lang="en-US" sz="3600" b="1" dirty="0">
                <a:solidFill>
                  <a:schemeClr val="bg1"/>
                </a:solidFill>
                <a:latin typeface="Electrolize" panose="02000506000000020004" pitchFamily="2" charset="0"/>
              </a:rPr>
              <a:t>Comparison between SSD and HDD</a:t>
            </a:r>
          </a:p>
        </p:txBody>
      </p:sp>
      <p:sp>
        <p:nvSpPr>
          <p:cNvPr id="14" name="Title 1">
            <a:extLst>
              <a:ext uri="{FF2B5EF4-FFF2-40B4-BE49-F238E27FC236}">
                <a16:creationId xmlns:a16="http://schemas.microsoft.com/office/drawing/2014/main" id="{A0DDAE74-CCF8-44D0-A674-6F1FBE963C1B}"/>
              </a:ext>
            </a:extLst>
          </p:cNvPr>
          <p:cNvSpPr txBox="1">
            <a:spLocks/>
          </p:cNvSpPr>
          <p:nvPr/>
        </p:nvSpPr>
        <p:spPr>
          <a:xfrm>
            <a:off x="1" y="13349"/>
            <a:ext cx="9143998" cy="86230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800" b="1" dirty="0">
                <a:latin typeface="+mn-lt"/>
                <a:ea typeface="Adobe Gothic Std B" panose="020B0800000000000000" pitchFamily="34" charset="-128"/>
              </a:rPr>
              <a:t>STORAGE MEDIA</a:t>
            </a:r>
          </a:p>
        </p:txBody>
      </p:sp>
      <p:sp>
        <p:nvSpPr>
          <p:cNvPr id="15" name="Content Placeholder 7">
            <a:extLst>
              <a:ext uri="{FF2B5EF4-FFF2-40B4-BE49-F238E27FC236}">
                <a16:creationId xmlns:a16="http://schemas.microsoft.com/office/drawing/2014/main" id="{7D290D78-0AAA-4207-869E-BF4B8D9E8928}"/>
              </a:ext>
            </a:extLst>
          </p:cNvPr>
          <p:cNvSpPr txBox="1">
            <a:spLocks/>
          </p:cNvSpPr>
          <p:nvPr/>
        </p:nvSpPr>
        <p:spPr>
          <a:xfrm>
            <a:off x="5906125" y="5276539"/>
            <a:ext cx="3237875" cy="1488156"/>
          </a:xfrm>
          <a:prstGeom prst="rect">
            <a:avLst/>
          </a:prstGeom>
          <a:noFill/>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solidFill>
                  <a:schemeClr val="bg1"/>
                </a:solidFill>
                <a:latin typeface="Electrolize" panose="02000506000000020004" pitchFamily="2" charset="0"/>
              </a:rPr>
              <a:t>Ali Asghar</a:t>
            </a:r>
          </a:p>
          <a:p>
            <a:pPr marL="0" indent="0">
              <a:buNone/>
            </a:pPr>
            <a:r>
              <a:rPr lang="en-US" b="1" dirty="0">
                <a:solidFill>
                  <a:schemeClr val="bg1"/>
                </a:solidFill>
                <a:latin typeface="Electrolize" panose="02000506000000020004" pitchFamily="2" charset="0"/>
              </a:rPr>
              <a:t>Suleman Shan</a:t>
            </a:r>
          </a:p>
          <a:p>
            <a:pPr marL="0" indent="0">
              <a:buNone/>
            </a:pPr>
            <a:r>
              <a:rPr lang="en-US" b="1" dirty="0">
                <a:solidFill>
                  <a:schemeClr val="bg1"/>
                </a:solidFill>
                <a:latin typeface="Electrolize" panose="02000506000000020004" pitchFamily="2" charset="0"/>
              </a:rPr>
              <a:t>Shahzad Bangash</a:t>
            </a:r>
          </a:p>
        </p:txBody>
      </p:sp>
      <p:sp>
        <p:nvSpPr>
          <p:cNvPr id="9" name="Content Placeholder 7">
            <a:extLst>
              <a:ext uri="{FF2B5EF4-FFF2-40B4-BE49-F238E27FC236}">
                <a16:creationId xmlns:a16="http://schemas.microsoft.com/office/drawing/2014/main" id="{72791EEB-CA14-4AE4-8724-3B806664886A}"/>
              </a:ext>
            </a:extLst>
          </p:cNvPr>
          <p:cNvSpPr txBox="1">
            <a:spLocks/>
          </p:cNvSpPr>
          <p:nvPr/>
        </p:nvSpPr>
        <p:spPr>
          <a:xfrm>
            <a:off x="5906124" y="4748384"/>
            <a:ext cx="3237875" cy="56080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solidFill>
                  <a:schemeClr val="bg1"/>
                </a:solidFill>
                <a:latin typeface="Electrolize" panose="02000506000000020004" pitchFamily="2" charset="0"/>
              </a:rPr>
              <a:t>Presented By:</a:t>
            </a:r>
          </a:p>
        </p:txBody>
      </p:sp>
    </p:spTree>
    <p:extLst>
      <p:ext uri="{BB962C8B-B14F-4D97-AF65-F5344CB8AC3E}">
        <p14:creationId xmlns:p14="http://schemas.microsoft.com/office/powerpoint/2010/main" val="1105917014"/>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ata Storage Wallpapers - Top Free Data Storage Backgrounds -  WallpaperAccess">
            <a:extLst>
              <a:ext uri="{FF2B5EF4-FFF2-40B4-BE49-F238E27FC236}">
                <a16:creationId xmlns:a16="http://schemas.microsoft.com/office/drawing/2014/main" id="{153C78D7-1B8E-47E5-B0CA-0AA5F538E992}"/>
              </a:ext>
            </a:extLst>
          </p:cNvPr>
          <p:cNvPicPr>
            <a:picLocks noChangeAspect="1" noChangeArrowheads="1"/>
          </p:cNvPicPr>
          <p:nvPr/>
        </p:nvPicPr>
        <p:blipFill>
          <a:blip r:embed="rId3">
            <a:alphaModFix/>
            <a:extLst>
              <a:ext uri="{BEBA8EAE-BF5A-486C-A8C5-ECC9F3942E4B}">
                <a14:imgProps xmlns:a14="http://schemas.microsoft.com/office/drawing/2010/main">
                  <a14:imgLayer r:embed="rId4">
                    <a14:imgEffect>
                      <a14:brightnessContrast bright="-60000" contrast="32000"/>
                    </a14:imgEffect>
                  </a14:imgLayer>
                </a14:imgProps>
              </a:ext>
              <a:ext uri="{28A0092B-C50C-407E-A947-70E740481C1C}">
                <a14:useLocalDpi xmlns:a14="http://schemas.microsoft.com/office/drawing/2010/main" val="0"/>
              </a:ext>
            </a:extLst>
          </a:blip>
          <a:srcRect/>
          <a:stretch>
            <a:fillRect/>
          </a:stretch>
        </p:blipFill>
        <p:spPr bwMode="auto">
          <a:xfrm>
            <a:off x="0" y="877078"/>
            <a:ext cx="9143999" cy="5980922"/>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7">
            <a:extLst>
              <a:ext uri="{FF2B5EF4-FFF2-40B4-BE49-F238E27FC236}">
                <a16:creationId xmlns:a16="http://schemas.microsoft.com/office/drawing/2014/main" id="{8852EF19-1903-4A8C-8BF3-E2BA0B389CBE}"/>
              </a:ext>
            </a:extLst>
          </p:cNvPr>
          <p:cNvSpPr>
            <a:spLocks noGrp="1"/>
          </p:cNvSpPr>
          <p:nvPr>
            <p:ph idx="1"/>
          </p:nvPr>
        </p:nvSpPr>
        <p:spPr>
          <a:xfrm>
            <a:off x="-52097" y="996367"/>
            <a:ext cx="9144000" cy="5833641"/>
          </a:xfrm>
        </p:spPr>
        <p:txBody>
          <a:bodyPr>
            <a:noAutofit/>
          </a:bodyPr>
          <a:lstStyle/>
          <a:p>
            <a:r>
              <a:rPr lang="en-US" sz="3200" b="1" dirty="0">
                <a:solidFill>
                  <a:schemeClr val="bg1"/>
                </a:solidFill>
                <a:latin typeface="Electrolize" panose="02000506000000020004" pitchFamily="2" charset="0"/>
              </a:rPr>
              <a:t>What is storage?</a:t>
            </a:r>
          </a:p>
          <a:p>
            <a:pPr marL="457200" lvl="1" indent="0">
              <a:buNone/>
            </a:pPr>
            <a:r>
              <a:rPr lang="en-US" sz="2800" dirty="0">
                <a:solidFill>
                  <a:schemeClr val="bg1"/>
                </a:solidFill>
                <a:latin typeface="Electrolize" panose="02000506000000020004" pitchFamily="2" charset="0"/>
              </a:rPr>
              <a:t>The process of holding data, information and instructions for future use is known as storage.</a:t>
            </a:r>
            <a:endParaRPr lang="en-US" sz="2800" b="1" dirty="0">
              <a:solidFill>
                <a:schemeClr val="bg1"/>
              </a:solidFill>
              <a:latin typeface="Electrolize" panose="02000506000000020004" pitchFamily="2" charset="0"/>
            </a:endParaRPr>
          </a:p>
          <a:p>
            <a:pPr>
              <a:lnSpc>
                <a:spcPct val="100000"/>
              </a:lnSpc>
            </a:pPr>
            <a:r>
              <a:rPr lang="en-US" sz="3200" b="1" dirty="0">
                <a:solidFill>
                  <a:schemeClr val="bg1"/>
                </a:solidFill>
                <a:latin typeface="Electrolize" panose="02000506000000020004" pitchFamily="2" charset="0"/>
              </a:rPr>
              <a:t>What is storage media?</a:t>
            </a:r>
          </a:p>
          <a:p>
            <a:pPr marL="457200" lvl="1" indent="0">
              <a:buNone/>
            </a:pPr>
            <a:r>
              <a:rPr lang="en-US" sz="2800" dirty="0">
                <a:solidFill>
                  <a:schemeClr val="bg1"/>
                </a:solidFill>
                <a:latin typeface="Electrolize" panose="02000506000000020004" pitchFamily="2" charset="0"/>
              </a:rPr>
              <a:t>Any medium(device) by which data can be electronically placed kept or retrieved is called storage media.</a:t>
            </a:r>
          </a:p>
          <a:p>
            <a:pPr>
              <a:lnSpc>
                <a:spcPct val="100000"/>
              </a:lnSpc>
            </a:pPr>
            <a:r>
              <a:rPr lang="en-US" sz="3200" b="1" dirty="0">
                <a:solidFill>
                  <a:schemeClr val="bg1"/>
                </a:solidFill>
                <a:latin typeface="Electrolize" panose="02000506000000020004" pitchFamily="2" charset="0"/>
              </a:rPr>
              <a:t>Examples</a:t>
            </a:r>
          </a:p>
          <a:p>
            <a:pPr lvl="1"/>
            <a:r>
              <a:rPr lang="en-US" sz="2800" dirty="0">
                <a:solidFill>
                  <a:schemeClr val="bg1"/>
                </a:solidFill>
                <a:latin typeface="Electrolize" panose="02000506000000020004" pitchFamily="2" charset="0"/>
              </a:rPr>
              <a:t>Diskette or Floppy Disk</a:t>
            </a:r>
          </a:p>
          <a:p>
            <a:pPr lvl="1"/>
            <a:r>
              <a:rPr lang="en-US" sz="2800" dirty="0">
                <a:solidFill>
                  <a:schemeClr val="bg1"/>
                </a:solidFill>
                <a:latin typeface="Electrolize" panose="02000506000000020004" pitchFamily="2" charset="0"/>
              </a:rPr>
              <a:t>Hard Disk</a:t>
            </a:r>
          </a:p>
          <a:p>
            <a:pPr lvl="1"/>
            <a:r>
              <a:rPr lang="en-US" sz="2800" dirty="0">
                <a:solidFill>
                  <a:schemeClr val="bg1"/>
                </a:solidFill>
                <a:latin typeface="Electrolize" panose="02000506000000020004" pitchFamily="2" charset="0"/>
              </a:rPr>
              <a:t>Thumb Drive/Pen Drive</a:t>
            </a:r>
          </a:p>
          <a:p>
            <a:pPr lvl="1"/>
            <a:r>
              <a:rPr lang="en-US" sz="2800" dirty="0">
                <a:solidFill>
                  <a:schemeClr val="bg1"/>
                </a:solidFill>
                <a:latin typeface="Electrolize" panose="02000506000000020004" pitchFamily="2" charset="0"/>
              </a:rPr>
              <a:t>CD-ROM</a:t>
            </a:r>
          </a:p>
          <a:p>
            <a:pPr lvl="1"/>
            <a:r>
              <a:rPr lang="en-US" sz="2800" dirty="0">
                <a:solidFill>
                  <a:schemeClr val="bg1"/>
                </a:solidFill>
                <a:latin typeface="Electrolize" panose="02000506000000020004" pitchFamily="2" charset="0"/>
              </a:rPr>
              <a:t>SSD</a:t>
            </a:r>
          </a:p>
        </p:txBody>
      </p:sp>
      <p:sp>
        <p:nvSpPr>
          <p:cNvPr id="14" name="Title 1">
            <a:extLst>
              <a:ext uri="{FF2B5EF4-FFF2-40B4-BE49-F238E27FC236}">
                <a16:creationId xmlns:a16="http://schemas.microsoft.com/office/drawing/2014/main" id="{A0DDAE74-CCF8-44D0-A674-6F1FBE963C1B}"/>
              </a:ext>
            </a:extLst>
          </p:cNvPr>
          <p:cNvSpPr txBox="1">
            <a:spLocks/>
          </p:cNvSpPr>
          <p:nvPr/>
        </p:nvSpPr>
        <p:spPr>
          <a:xfrm>
            <a:off x="0" y="1"/>
            <a:ext cx="9143999" cy="87707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800" b="1" dirty="0">
                <a:latin typeface="+mn-lt"/>
                <a:ea typeface="Adobe Gothic Std B" panose="020B0800000000000000" pitchFamily="34" charset="-128"/>
              </a:rPr>
              <a:t>STORAGE MEDIA </a:t>
            </a:r>
          </a:p>
        </p:txBody>
      </p:sp>
    </p:spTree>
    <p:extLst>
      <p:ext uri="{BB962C8B-B14F-4D97-AF65-F5344CB8AC3E}">
        <p14:creationId xmlns:p14="http://schemas.microsoft.com/office/powerpoint/2010/main" val="283948832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randombar(horizontal)">
                                      <p:cBhvr>
                                        <p:cTn id="7" dur="500"/>
                                        <p:tgtEl>
                                          <p:spTgt spid="8">
                                            <p:txEl>
                                              <p:pRg st="0" end="0"/>
                                            </p:txEl>
                                          </p:spTgt>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randombar(horizontal)">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randombar(horizontal)">
                                      <p:cBhvr>
                                        <p:cTn id="15" dur="500"/>
                                        <p:tgtEl>
                                          <p:spTgt spid="8">
                                            <p:txEl>
                                              <p:pRg st="2" end="2"/>
                                            </p:txEl>
                                          </p:spTgt>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8">
                                            <p:txEl>
                                              <p:pRg st="3" end="3"/>
                                            </p:txEl>
                                          </p:spTgt>
                                        </p:tgtEl>
                                        <p:attrNameLst>
                                          <p:attrName>style.visibility</p:attrName>
                                        </p:attrNameLst>
                                      </p:cBhvr>
                                      <p:to>
                                        <p:strVal val="visible"/>
                                      </p:to>
                                    </p:set>
                                    <p:animEffect transition="in" filter="randombar(horizontal)">
                                      <p:cBhvr>
                                        <p:cTn id="18" dur="500"/>
                                        <p:tgtEl>
                                          <p:spTgt spid="8">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animEffect transition="in" filter="randombar(horizontal)">
                                      <p:cBhvr>
                                        <p:cTn id="23" dur="500"/>
                                        <p:tgtEl>
                                          <p:spTgt spid="8">
                                            <p:txEl>
                                              <p:pRg st="4" end="4"/>
                                            </p:txEl>
                                          </p:spTgt>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8">
                                            <p:txEl>
                                              <p:pRg st="5" end="5"/>
                                            </p:txEl>
                                          </p:spTgt>
                                        </p:tgtEl>
                                        <p:attrNameLst>
                                          <p:attrName>style.visibility</p:attrName>
                                        </p:attrNameLst>
                                      </p:cBhvr>
                                      <p:to>
                                        <p:strVal val="visible"/>
                                      </p:to>
                                    </p:set>
                                    <p:animEffect transition="in" filter="randombar(horizontal)">
                                      <p:cBhvr>
                                        <p:cTn id="26" dur="500"/>
                                        <p:tgtEl>
                                          <p:spTgt spid="8">
                                            <p:txEl>
                                              <p:pRg st="5" end="5"/>
                                            </p:txEl>
                                          </p:spTgt>
                                        </p:tgtEl>
                                      </p:cBhvr>
                                    </p:animEffect>
                                  </p:childTnLst>
                                </p:cTn>
                              </p:par>
                              <p:par>
                                <p:cTn id="27" presetID="14" presetClass="entr" presetSubtype="10" fill="hold" grpId="0" nodeType="withEffect">
                                  <p:stCondLst>
                                    <p:cond delay="0"/>
                                  </p:stCondLst>
                                  <p:childTnLst>
                                    <p:set>
                                      <p:cBhvr>
                                        <p:cTn id="28" dur="1" fill="hold">
                                          <p:stCondLst>
                                            <p:cond delay="0"/>
                                          </p:stCondLst>
                                        </p:cTn>
                                        <p:tgtEl>
                                          <p:spTgt spid="8">
                                            <p:txEl>
                                              <p:pRg st="6" end="6"/>
                                            </p:txEl>
                                          </p:spTgt>
                                        </p:tgtEl>
                                        <p:attrNameLst>
                                          <p:attrName>style.visibility</p:attrName>
                                        </p:attrNameLst>
                                      </p:cBhvr>
                                      <p:to>
                                        <p:strVal val="visible"/>
                                      </p:to>
                                    </p:set>
                                    <p:animEffect transition="in" filter="randombar(horizontal)">
                                      <p:cBhvr>
                                        <p:cTn id="29" dur="500"/>
                                        <p:tgtEl>
                                          <p:spTgt spid="8">
                                            <p:txEl>
                                              <p:pRg st="6" end="6"/>
                                            </p:txEl>
                                          </p:spTgt>
                                        </p:tgtEl>
                                      </p:cBhvr>
                                    </p:animEffect>
                                  </p:childTnLst>
                                </p:cTn>
                              </p:par>
                              <p:par>
                                <p:cTn id="30" presetID="14" presetClass="entr" presetSubtype="10" fill="hold" grpId="0" nodeType="withEffect">
                                  <p:stCondLst>
                                    <p:cond delay="0"/>
                                  </p:stCondLst>
                                  <p:childTnLst>
                                    <p:set>
                                      <p:cBhvr>
                                        <p:cTn id="31" dur="1" fill="hold">
                                          <p:stCondLst>
                                            <p:cond delay="0"/>
                                          </p:stCondLst>
                                        </p:cTn>
                                        <p:tgtEl>
                                          <p:spTgt spid="8">
                                            <p:txEl>
                                              <p:pRg st="7" end="7"/>
                                            </p:txEl>
                                          </p:spTgt>
                                        </p:tgtEl>
                                        <p:attrNameLst>
                                          <p:attrName>style.visibility</p:attrName>
                                        </p:attrNameLst>
                                      </p:cBhvr>
                                      <p:to>
                                        <p:strVal val="visible"/>
                                      </p:to>
                                    </p:set>
                                    <p:animEffect transition="in" filter="randombar(horizontal)">
                                      <p:cBhvr>
                                        <p:cTn id="32" dur="500"/>
                                        <p:tgtEl>
                                          <p:spTgt spid="8">
                                            <p:txEl>
                                              <p:pRg st="7" end="7"/>
                                            </p:txEl>
                                          </p:spTgt>
                                        </p:tgtEl>
                                      </p:cBhvr>
                                    </p:animEffect>
                                  </p:childTnLst>
                                </p:cTn>
                              </p:par>
                              <p:par>
                                <p:cTn id="33" presetID="14" presetClass="entr" presetSubtype="10" fill="hold" grpId="0" nodeType="withEffect">
                                  <p:stCondLst>
                                    <p:cond delay="0"/>
                                  </p:stCondLst>
                                  <p:childTnLst>
                                    <p:set>
                                      <p:cBhvr>
                                        <p:cTn id="34" dur="1" fill="hold">
                                          <p:stCondLst>
                                            <p:cond delay="0"/>
                                          </p:stCondLst>
                                        </p:cTn>
                                        <p:tgtEl>
                                          <p:spTgt spid="8">
                                            <p:txEl>
                                              <p:pRg st="8" end="8"/>
                                            </p:txEl>
                                          </p:spTgt>
                                        </p:tgtEl>
                                        <p:attrNameLst>
                                          <p:attrName>style.visibility</p:attrName>
                                        </p:attrNameLst>
                                      </p:cBhvr>
                                      <p:to>
                                        <p:strVal val="visible"/>
                                      </p:to>
                                    </p:set>
                                    <p:animEffect transition="in" filter="randombar(horizontal)">
                                      <p:cBhvr>
                                        <p:cTn id="35" dur="500"/>
                                        <p:tgtEl>
                                          <p:spTgt spid="8">
                                            <p:txEl>
                                              <p:pRg st="8" end="8"/>
                                            </p:txEl>
                                          </p:spTgt>
                                        </p:tgtEl>
                                      </p:cBhvr>
                                    </p:animEffect>
                                  </p:childTnLst>
                                </p:cTn>
                              </p:par>
                              <p:par>
                                <p:cTn id="36" presetID="14" presetClass="entr" presetSubtype="10" fill="hold" grpId="0" nodeType="withEffect">
                                  <p:stCondLst>
                                    <p:cond delay="0"/>
                                  </p:stCondLst>
                                  <p:childTnLst>
                                    <p:set>
                                      <p:cBhvr>
                                        <p:cTn id="37" dur="1" fill="hold">
                                          <p:stCondLst>
                                            <p:cond delay="0"/>
                                          </p:stCondLst>
                                        </p:cTn>
                                        <p:tgtEl>
                                          <p:spTgt spid="8">
                                            <p:txEl>
                                              <p:pRg st="9" end="9"/>
                                            </p:txEl>
                                          </p:spTgt>
                                        </p:tgtEl>
                                        <p:attrNameLst>
                                          <p:attrName>style.visibility</p:attrName>
                                        </p:attrNameLst>
                                      </p:cBhvr>
                                      <p:to>
                                        <p:strVal val="visible"/>
                                      </p:to>
                                    </p:set>
                                    <p:animEffect transition="in" filter="randombar(horizontal)">
                                      <p:cBhvr>
                                        <p:cTn id="38" dur="500"/>
                                        <p:tgtEl>
                                          <p:spTgt spid="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2" descr="Data Storage Wallpapers - Top Free Data Storage Backgrounds -  WallpaperAccess">
            <a:extLst>
              <a:ext uri="{FF2B5EF4-FFF2-40B4-BE49-F238E27FC236}">
                <a16:creationId xmlns:a16="http://schemas.microsoft.com/office/drawing/2014/main" id="{2F05D4A2-6BC5-4692-B270-4EE7F6E1C2C2}"/>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66000" contrast="20000"/>
                    </a14:imgEffect>
                  </a14:imgLayer>
                </a14:imgProps>
              </a:ext>
              <a:ext uri="{28A0092B-C50C-407E-A947-70E740481C1C}">
                <a14:useLocalDpi xmlns:a14="http://schemas.microsoft.com/office/drawing/2010/main" val="0"/>
              </a:ext>
            </a:extLst>
          </a:blip>
          <a:srcRect/>
          <a:stretch>
            <a:fillRect/>
          </a:stretch>
        </p:blipFill>
        <p:spPr bwMode="auto">
          <a:xfrm>
            <a:off x="-1" y="867747"/>
            <a:ext cx="9144000" cy="599025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9F80120-0C65-CF4F-B037-8AB21BF8D4EF}"/>
              </a:ext>
            </a:extLst>
          </p:cNvPr>
          <p:cNvSpPr>
            <a:spLocks noGrp="1"/>
          </p:cNvSpPr>
          <p:nvPr>
            <p:ph type="title"/>
          </p:nvPr>
        </p:nvSpPr>
        <p:spPr>
          <a:xfrm>
            <a:off x="0" y="0"/>
            <a:ext cx="9143999" cy="867747"/>
          </a:xfrm>
        </p:spPr>
        <p:txBody>
          <a:bodyPr>
            <a:normAutofit/>
          </a:bodyPr>
          <a:lstStyle/>
          <a:p>
            <a:pPr algn="ctr"/>
            <a:r>
              <a:rPr lang="en-US" sz="4800" b="1" dirty="0">
                <a:latin typeface="+mn-lt"/>
                <a:ea typeface="Adobe Gothic Std B" panose="020B0800000000000000" pitchFamily="34" charset="-128"/>
              </a:rPr>
              <a:t>HISTORY OF STORAGE MEDIA</a:t>
            </a:r>
          </a:p>
        </p:txBody>
      </p:sp>
      <p:sp>
        <p:nvSpPr>
          <p:cNvPr id="8" name="Content Placeholder 7">
            <a:extLst>
              <a:ext uri="{FF2B5EF4-FFF2-40B4-BE49-F238E27FC236}">
                <a16:creationId xmlns:a16="http://schemas.microsoft.com/office/drawing/2014/main" id="{8852EF19-1903-4A8C-8BF3-E2BA0B389CBE}"/>
              </a:ext>
            </a:extLst>
          </p:cNvPr>
          <p:cNvSpPr>
            <a:spLocks noGrp="1"/>
          </p:cNvSpPr>
          <p:nvPr>
            <p:ph idx="1"/>
          </p:nvPr>
        </p:nvSpPr>
        <p:spPr>
          <a:xfrm>
            <a:off x="0" y="978614"/>
            <a:ext cx="9143999" cy="5990252"/>
          </a:xfrm>
        </p:spPr>
        <p:txBody>
          <a:bodyPr>
            <a:noAutofit/>
          </a:bodyPr>
          <a:lstStyle/>
          <a:p>
            <a:pPr lvl="1">
              <a:spcBef>
                <a:spcPts val="400"/>
              </a:spcBef>
              <a:spcAft>
                <a:spcPts val="900"/>
              </a:spcAft>
            </a:pPr>
            <a:r>
              <a:rPr lang="en-US" sz="2800" dirty="0">
                <a:solidFill>
                  <a:schemeClr val="bg1"/>
                </a:solidFill>
                <a:latin typeface="Electrolize" panose="02000506000000020004" pitchFamily="2" charset="0"/>
              </a:rPr>
              <a:t>200 BC Paper</a:t>
            </a:r>
          </a:p>
          <a:p>
            <a:pPr lvl="1">
              <a:spcBef>
                <a:spcPts val="400"/>
              </a:spcBef>
              <a:spcAft>
                <a:spcPts val="900"/>
              </a:spcAft>
            </a:pPr>
            <a:r>
              <a:rPr lang="en-US" sz="2800" dirty="0">
                <a:solidFill>
                  <a:schemeClr val="bg1"/>
                </a:solidFill>
                <a:latin typeface="Electrolize" panose="02000506000000020004" pitchFamily="2" charset="0"/>
              </a:rPr>
              <a:t>1890 Punch Cards</a:t>
            </a:r>
          </a:p>
          <a:p>
            <a:pPr lvl="1">
              <a:spcBef>
                <a:spcPts val="400"/>
              </a:spcBef>
              <a:spcAft>
                <a:spcPts val="900"/>
              </a:spcAft>
            </a:pPr>
            <a:r>
              <a:rPr lang="en-US" sz="2800" dirty="0">
                <a:solidFill>
                  <a:schemeClr val="bg1"/>
                </a:solidFill>
                <a:latin typeface="Electrolize" panose="02000506000000020004" pitchFamily="2" charset="0"/>
              </a:rPr>
              <a:t>1932 Magnetic Drum</a:t>
            </a:r>
          </a:p>
          <a:p>
            <a:pPr lvl="1">
              <a:spcBef>
                <a:spcPts val="400"/>
              </a:spcBef>
              <a:spcAft>
                <a:spcPts val="900"/>
              </a:spcAft>
            </a:pPr>
            <a:r>
              <a:rPr lang="en-US" sz="2800" dirty="0">
                <a:solidFill>
                  <a:schemeClr val="bg1"/>
                </a:solidFill>
                <a:latin typeface="Electrolize" panose="02000506000000020004" pitchFamily="2" charset="0"/>
              </a:rPr>
              <a:t>1947 Williams-Kilburn Tube</a:t>
            </a:r>
          </a:p>
          <a:p>
            <a:pPr lvl="1">
              <a:spcBef>
                <a:spcPts val="400"/>
              </a:spcBef>
              <a:spcAft>
                <a:spcPts val="900"/>
              </a:spcAft>
            </a:pPr>
            <a:r>
              <a:rPr lang="en-US" sz="2800" dirty="0">
                <a:solidFill>
                  <a:schemeClr val="bg1"/>
                </a:solidFill>
                <a:latin typeface="Electrolize" panose="02000506000000020004" pitchFamily="2" charset="0"/>
              </a:rPr>
              <a:t>1951 Magnetic Tape Drive &amp; Magnetic Core</a:t>
            </a:r>
          </a:p>
          <a:p>
            <a:pPr lvl="1">
              <a:spcBef>
                <a:spcPts val="400"/>
              </a:spcBef>
              <a:spcAft>
                <a:spcPts val="900"/>
              </a:spcAft>
            </a:pPr>
            <a:r>
              <a:rPr lang="en-US" sz="2800" dirty="0">
                <a:solidFill>
                  <a:schemeClr val="bg1"/>
                </a:solidFill>
                <a:latin typeface="Electrolize" panose="02000506000000020004" pitchFamily="2" charset="0"/>
              </a:rPr>
              <a:t>1956 Hard Disk Drive (HDD)</a:t>
            </a:r>
          </a:p>
          <a:p>
            <a:pPr lvl="1">
              <a:spcBef>
                <a:spcPts val="400"/>
              </a:spcBef>
              <a:spcAft>
                <a:spcPts val="900"/>
              </a:spcAft>
            </a:pPr>
            <a:r>
              <a:rPr lang="en-US" sz="2800" dirty="0">
                <a:solidFill>
                  <a:schemeClr val="bg1"/>
                </a:solidFill>
                <a:latin typeface="Electrolize" panose="02000506000000020004" pitchFamily="2" charset="0"/>
              </a:rPr>
              <a:t>1967 Floppy Disk</a:t>
            </a:r>
          </a:p>
          <a:p>
            <a:pPr lvl="1">
              <a:spcBef>
                <a:spcPts val="400"/>
              </a:spcBef>
              <a:spcAft>
                <a:spcPts val="900"/>
              </a:spcAft>
            </a:pPr>
            <a:r>
              <a:rPr lang="en-US" sz="2800" dirty="0">
                <a:solidFill>
                  <a:schemeClr val="bg1"/>
                </a:solidFill>
                <a:latin typeface="Electrolize" panose="02000506000000020004" pitchFamily="2" charset="0"/>
              </a:rPr>
              <a:t>1982 Compact Disk</a:t>
            </a:r>
          </a:p>
          <a:p>
            <a:pPr lvl="1">
              <a:lnSpc>
                <a:spcPct val="100000"/>
              </a:lnSpc>
              <a:spcBef>
                <a:spcPts val="400"/>
              </a:spcBef>
              <a:spcAft>
                <a:spcPts val="900"/>
              </a:spcAft>
            </a:pPr>
            <a:r>
              <a:rPr lang="en-US" sz="2800" dirty="0">
                <a:solidFill>
                  <a:schemeClr val="bg1"/>
                </a:solidFill>
                <a:latin typeface="Electrolize" panose="02000506000000020004" pitchFamily="2" charset="0"/>
              </a:rPr>
              <a:t>1994 Zip Drive</a:t>
            </a:r>
          </a:p>
          <a:p>
            <a:pPr lvl="1">
              <a:lnSpc>
                <a:spcPct val="100000"/>
              </a:lnSpc>
              <a:spcBef>
                <a:spcPts val="400"/>
              </a:spcBef>
              <a:spcAft>
                <a:spcPts val="900"/>
              </a:spcAft>
            </a:pPr>
            <a:r>
              <a:rPr lang="en-US" sz="2800" dirty="0">
                <a:solidFill>
                  <a:schemeClr val="bg1"/>
                </a:solidFill>
                <a:latin typeface="Electrolize" panose="02000506000000020004" pitchFamily="2" charset="0"/>
              </a:rPr>
              <a:t>1995 Digital Video Disc (DVD)</a:t>
            </a:r>
          </a:p>
        </p:txBody>
      </p:sp>
    </p:spTree>
    <p:extLst>
      <p:ext uri="{BB962C8B-B14F-4D97-AF65-F5344CB8AC3E}">
        <p14:creationId xmlns:p14="http://schemas.microsoft.com/office/powerpoint/2010/main" val="224907489"/>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Data Storage Wallpapers - Top Free Data Storage Backgrounds -  WallpaperAccess">
            <a:extLst>
              <a:ext uri="{FF2B5EF4-FFF2-40B4-BE49-F238E27FC236}">
                <a16:creationId xmlns:a16="http://schemas.microsoft.com/office/drawing/2014/main" id="{528A712F-A35F-4945-83AB-EEF2D775F543}"/>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63000" contrast="20000"/>
                    </a14:imgEffect>
                  </a14:imgLayer>
                </a14:imgProps>
              </a:ext>
              <a:ext uri="{28A0092B-C50C-407E-A947-70E740481C1C}">
                <a14:useLocalDpi xmlns:a14="http://schemas.microsoft.com/office/drawing/2010/main" val="0"/>
              </a:ext>
            </a:extLst>
          </a:blip>
          <a:srcRect/>
          <a:stretch>
            <a:fillRect/>
          </a:stretch>
        </p:blipFill>
        <p:spPr bwMode="auto">
          <a:xfrm>
            <a:off x="0" y="858416"/>
            <a:ext cx="9143999" cy="604111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9F80120-0C65-CF4F-B037-8AB21BF8D4EF}"/>
              </a:ext>
            </a:extLst>
          </p:cNvPr>
          <p:cNvSpPr>
            <a:spLocks noGrp="1"/>
          </p:cNvSpPr>
          <p:nvPr>
            <p:ph type="title"/>
          </p:nvPr>
        </p:nvSpPr>
        <p:spPr>
          <a:xfrm>
            <a:off x="-1" y="0"/>
            <a:ext cx="9143999" cy="858416"/>
          </a:xfrm>
        </p:spPr>
        <p:txBody>
          <a:bodyPr>
            <a:normAutofit/>
          </a:bodyPr>
          <a:lstStyle/>
          <a:p>
            <a:pPr algn="ctr"/>
            <a:r>
              <a:rPr lang="en-US" sz="4800" b="1" dirty="0">
                <a:latin typeface="+mn-lt"/>
                <a:ea typeface="Adobe Gothic Std B" panose="020B0800000000000000" pitchFamily="34" charset="-128"/>
              </a:rPr>
              <a:t>HISTORY OF STORAGE MEDIA</a:t>
            </a:r>
          </a:p>
        </p:txBody>
      </p:sp>
      <p:sp>
        <p:nvSpPr>
          <p:cNvPr id="8" name="Content Placeholder 7">
            <a:extLst>
              <a:ext uri="{FF2B5EF4-FFF2-40B4-BE49-F238E27FC236}">
                <a16:creationId xmlns:a16="http://schemas.microsoft.com/office/drawing/2014/main" id="{8852EF19-1903-4A8C-8BF3-E2BA0B389CBE}"/>
              </a:ext>
            </a:extLst>
          </p:cNvPr>
          <p:cNvSpPr>
            <a:spLocks noGrp="1"/>
          </p:cNvSpPr>
          <p:nvPr>
            <p:ph idx="1"/>
          </p:nvPr>
        </p:nvSpPr>
        <p:spPr>
          <a:xfrm>
            <a:off x="-65315" y="1023256"/>
            <a:ext cx="7483151" cy="3182841"/>
          </a:xfrm>
        </p:spPr>
        <p:txBody>
          <a:bodyPr>
            <a:normAutofit/>
          </a:bodyPr>
          <a:lstStyle/>
          <a:p>
            <a:pPr lvl="1">
              <a:spcAft>
                <a:spcPts val="1000"/>
              </a:spcAft>
            </a:pPr>
            <a:r>
              <a:rPr lang="en-US" sz="3600" dirty="0">
                <a:solidFill>
                  <a:schemeClr val="bg1"/>
                </a:solidFill>
                <a:latin typeface="Electrolize" panose="02000506000000020004" pitchFamily="2" charset="0"/>
              </a:rPr>
              <a:t>1999 SD Card &amp; USB Flash Drive</a:t>
            </a:r>
          </a:p>
          <a:p>
            <a:pPr lvl="1">
              <a:spcAft>
                <a:spcPts val="1000"/>
              </a:spcAft>
            </a:pPr>
            <a:r>
              <a:rPr lang="en-US" sz="3600" dirty="0">
                <a:solidFill>
                  <a:schemeClr val="bg1"/>
                </a:solidFill>
                <a:latin typeface="Electrolize" panose="02000506000000020004" pitchFamily="2" charset="0"/>
              </a:rPr>
              <a:t>2003 Blu-Ray Optical Disc</a:t>
            </a:r>
          </a:p>
          <a:p>
            <a:pPr lvl="1">
              <a:spcAft>
                <a:spcPts val="1000"/>
              </a:spcAft>
            </a:pPr>
            <a:r>
              <a:rPr lang="en-US" sz="3600" dirty="0">
                <a:solidFill>
                  <a:schemeClr val="bg1"/>
                </a:solidFill>
                <a:latin typeface="Electrolize" panose="02000506000000020004" pitchFamily="2" charset="0"/>
              </a:rPr>
              <a:t>2006 Cloud Data Storage</a:t>
            </a:r>
          </a:p>
        </p:txBody>
      </p:sp>
    </p:spTree>
    <p:extLst>
      <p:ext uri="{BB962C8B-B14F-4D97-AF65-F5344CB8AC3E}">
        <p14:creationId xmlns:p14="http://schemas.microsoft.com/office/powerpoint/2010/main" val="553492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descr="Data Storage Wallpapers - Top Free Data Storage Backgrounds -  WallpaperAccess">
            <a:extLst>
              <a:ext uri="{FF2B5EF4-FFF2-40B4-BE49-F238E27FC236}">
                <a16:creationId xmlns:a16="http://schemas.microsoft.com/office/drawing/2014/main" id="{6BF4FE77-9BCB-4FE6-9620-B7FAEB8EBD86}"/>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64000" contrast="20000"/>
                    </a14:imgEffect>
                  </a14:imgLayer>
                </a14:imgProps>
              </a:ext>
              <a:ext uri="{28A0092B-C50C-407E-A947-70E740481C1C}">
                <a14:useLocalDpi xmlns:a14="http://schemas.microsoft.com/office/drawing/2010/main" val="0"/>
              </a:ext>
            </a:extLst>
          </a:blip>
          <a:srcRect/>
          <a:stretch>
            <a:fillRect/>
          </a:stretch>
        </p:blipFill>
        <p:spPr bwMode="auto">
          <a:xfrm>
            <a:off x="0" y="830425"/>
            <a:ext cx="9144000" cy="60628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9F80120-0C65-CF4F-B037-8AB21BF8D4EF}"/>
              </a:ext>
            </a:extLst>
          </p:cNvPr>
          <p:cNvSpPr>
            <a:spLocks noGrp="1"/>
          </p:cNvSpPr>
          <p:nvPr>
            <p:ph type="title"/>
          </p:nvPr>
        </p:nvSpPr>
        <p:spPr>
          <a:xfrm>
            <a:off x="0" y="0"/>
            <a:ext cx="9144000" cy="830425"/>
          </a:xfrm>
        </p:spPr>
        <p:txBody>
          <a:bodyPr>
            <a:normAutofit/>
          </a:bodyPr>
          <a:lstStyle/>
          <a:p>
            <a:pPr algn="ctr"/>
            <a:r>
              <a:rPr lang="en-US" sz="4800" b="1" dirty="0">
                <a:latin typeface="+mn-lt"/>
                <a:ea typeface="Adobe Gothic Std B" panose="020B0800000000000000" pitchFamily="34" charset="-128"/>
              </a:rPr>
              <a:t>TYPES OF STORAGE MEDIA</a:t>
            </a:r>
          </a:p>
        </p:txBody>
      </p:sp>
      <p:sp>
        <p:nvSpPr>
          <p:cNvPr id="5" name="TextBox 4">
            <a:extLst>
              <a:ext uri="{FF2B5EF4-FFF2-40B4-BE49-F238E27FC236}">
                <a16:creationId xmlns:a16="http://schemas.microsoft.com/office/drawing/2014/main" id="{13CE8575-3EDA-4A2F-B686-64BE4A777C5C}"/>
              </a:ext>
            </a:extLst>
          </p:cNvPr>
          <p:cNvSpPr txBox="1"/>
          <p:nvPr/>
        </p:nvSpPr>
        <p:spPr>
          <a:xfrm>
            <a:off x="-335902" y="955355"/>
            <a:ext cx="9144000" cy="3362331"/>
          </a:xfrm>
          <a:prstGeom prst="rect">
            <a:avLst/>
          </a:prstGeom>
          <a:noFill/>
        </p:spPr>
        <p:txBody>
          <a:bodyPr wrap="square">
            <a:spAutoFit/>
          </a:bodyPr>
          <a:lstStyle/>
          <a:p>
            <a:pPr lvl="1" defTabSz="914400">
              <a:lnSpc>
                <a:spcPct val="90000"/>
              </a:lnSpc>
              <a:spcBef>
                <a:spcPts val="500"/>
              </a:spcBef>
              <a:spcAft>
                <a:spcPts val="1000"/>
              </a:spcAft>
            </a:pPr>
            <a:r>
              <a:rPr lang="en-US" sz="2800" dirty="0">
                <a:solidFill>
                  <a:schemeClr val="bg1"/>
                </a:solidFill>
                <a:latin typeface="Electrolize" panose="02000506000000020004" pitchFamily="2" charset="0"/>
              </a:rPr>
              <a:t>There are 5 main categories of storage media devices: </a:t>
            </a:r>
          </a:p>
          <a:p>
            <a:pPr marL="1371600" lvl="2" indent="-457200" defTabSz="914400">
              <a:lnSpc>
                <a:spcPct val="70000"/>
              </a:lnSpc>
              <a:spcBef>
                <a:spcPts val="500"/>
              </a:spcBef>
              <a:spcAft>
                <a:spcPts val="1000"/>
              </a:spcAft>
              <a:buFont typeface="+mj-lt"/>
              <a:buAutoNum type="arabicPeriod"/>
            </a:pPr>
            <a:r>
              <a:rPr lang="en-US" sz="2800" dirty="0">
                <a:solidFill>
                  <a:schemeClr val="bg1"/>
                </a:solidFill>
                <a:latin typeface="Electrolize" panose="02000506000000020004" pitchFamily="2" charset="0"/>
              </a:rPr>
              <a:t>Primary Storage devices</a:t>
            </a:r>
          </a:p>
          <a:p>
            <a:pPr marL="1371600" lvl="2" indent="-457200" defTabSz="914400">
              <a:lnSpc>
                <a:spcPct val="70000"/>
              </a:lnSpc>
              <a:spcBef>
                <a:spcPts val="500"/>
              </a:spcBef>
              <a:spcAft>
                <a:spcPts val="1000"/>
              </a:spcAft>
              <a:buFont typeface="+mj-lt"/>
              <a:buAutoNum type="arabicPeriod"/>
            </a:pPr>
            <a:r>
              <a:rPr lang="en-US" sz="2800" dirty="0">
                <a:solidFill>
                  <a:schemeClr val="bg1"/>
                </a:solidFill>
                <a:latin typeface="Electrolize" panose="02000506000000020004" pitchFamily="2" charset="0"/>
              </a:rPr>
              <a:t>Magnetic Storage Devices</a:t>
            </a:r>
          </a:p>
          <a:p>
            <a:pPr marL="1371600" lvl="2" indent="-457200" defTabSz="914400">
              <a:lnSpc>
                <a:spcPct val="70000"/>
              </a:lnSpc>
              <a:spcBef>
                <a:spcPts val="500"/>
              </a:spcBef>
              <a:spcAft>
                <a:spcPts val="1000"/>
              </a:spcAft>
              <a:buFont typeface="+mj-lt"/>
              <a:buAutoNum type="arabicPeriod"/>
            </a:pPr>
            <a:r>
              <a:rPr lang="en-US" sz="2800" dirty="0">
                <a:solidFill>
                  <a:schemeClr val="bg1"/>
                </a:solidFill>
                <a:latin typeface="Electrolize" panose="02000506000000020004" pitchFamily="2" charset="0"/>
              </a:rPr>
              <a:t>Flash Memory Devices</a:t>
            </a:r>
          </a:p>
          <a:p>
            <a:pPr marL="1371600" lvl="2" indent="-457200" defTabSz="914400">
              <a:lnSpc>
                <a:spcPct val="70000"/>
              </a:lnSpc>
              <a:spcBef>
                <a:spcPts val="500"/>
              </a:spcBef>
              <a:spcAft>
                <a:spcPts val="1000"/>
              </a:spcAft>
              <a:buFont typeface="+mj-lt"/>
              <a:buAutoNum type="arabicPeriod"/>
            </a:pPr>
            <a:r>
              <a:rPr lang="en-US" sz="2800" dirty="0">
                <a:solidFill>
                  <a:schemeClr val="bg1"/>
                </a:solidFill>
                <a:latin typeface="Electrolize" panose="02000506000000020004" pitchFamily="2" charset="0"/>
              </a:rPr>
              <a:t>Optical Storage Devices</a:t>
            </a:r>
          </a:p>
          <a:p>
            <a:pPr marL="1371600" lvl="2" indent="-457200" defTabSz="914400">
              <a:lnSpc>
                <a:spcPct val="70000"/>
              </a:lnSpc>
              <a:spcBef>
                <a:spcPts val="500"/>
              </a:spcBef>
              <a:spcAft>
                <a:spcPts val="1000"/>
              </a:spcAft>
              <a:buFont typeface="+mj-lt"/>
              <a:buAutoNum type="arabicPeriod"/>
            </a:pPr>
            <a:r>
              <a:rPr lang="en-US" sz="2800" dirty="0">
                <a:solidFill>
                  <a:schemeClr val="bg1"/>
                </a:solidFill>
                <a:latin typeface="Electrolize" panose="02000506000000020004" pitchFamily="2" charset="0"/>
              </a:rPr>
              <a:t>Cloud Storage</a:t>
            </a:r>
          </a:p>
        </p:txBody>
      </p:sp>
      <p:sp>
        <p:nvSpPr>
          <p:cNvPr id="9" name="TextBox 8">
            <a:extLst>
              <a:ext uri="{FF2B5EF4-FFF2-40B4-BE49-F238E27FC236}">
                <a16:creationId xmlns:a16="http://schemas.microsoft.com/office/drawing/2014/main" id="{81624255-B4CC-4A7B-ADAC-9DE9D95AF61A}"/>
              </a:ext>
            </a:extLst>
          </p:cNvPr>
          <p:cNvSpPr txBox="1"/>
          <p:nvPr/>
        </p:nvSpPr>
        <p:spPr>
          <a:xfrm>
            <a:off x="-251926" y="4267506"/>
            <a:ext cx="9144000" cy="2283061"/>
          </a:xfrm>
          <a:prstGeom prst="rect">
            <a:avLst/>
          </a:prstGeom>
          <a:noFill/>
        </p:spPr>
        <p:txBody>
          <a:bodyPr wrap="square">
            <a:spAutoFit/>
          </a:bodyPr>
          <a:lstStyle/>
          <a:p>
            <a:pPr lvl="1" defTabSz="914400">
              <a:lnSpc>
                <a:spcPct val="90000"/>
              </a:lnSpc>
              <a:spcBef>
                <a:spcPts val="500"/>
              </a:spcBef>
              <a:spcAft>
                <a:spcPts val="1000"/>
              </a:spcAft>
            </a:pPr>
            <a:r>
              <a:rPr lang="en-US" sz="2800" b="1" dirty="0">
                <a:solidFill>
                  <a:schemeClr val="bg1"/>
                </a:solidFill>
                <a:latin typeface="Electrolize" panose="02000506000000020004" pitchFamily="2" charset="0"/>
              </a:rPr>
              <a:t>1. Primary Storage Devices</a:t>
            </a:r>
          </a:p>
          <a:p>
            <a:pPr lvl="1" defTabSz="914400">
              <a:lnSpc>
                <a:spcPct val="70000"/>
              </a:lnSpc>
              <a:spcBef>
                <a:spcPts val="500"/>
              </a:spcBef>
              <a:spcAft>
                <a:spcPts val="1000"/>
              </a:spcAft>
            </a:pPr>
            <a:r>
              <a:rPr lang="en-US" sz="2800" dirty="0">
                <a:solidFill>
                  <a:schemeClr val="bg1"/>
                </a:solidFill>
                <a:latin typeface="Electrolize" panose="02000506000000020004" pitchFamily="2" charset="0"/>
              </a:rPr>
              <a:t>	Contain circuits that store data as long as computer is running.</a:t>
            </a:r>
          </a:p>
          <a:p>
            <a:pPr marL="1428750" lvl="2" indent="-514350" defTabSz="914400">
              <a:lnSpc>
                <a:spcPct val="70000"/>
              </a:lnSpc>
              <a:spcBef>
                <a:spcPts val="500"/>
              </a:spcBef>
              <a:spcAft>
                <a:spcPts val="1000"/>
              </a:spcAft>
              <a:buFont typeface="+mj-lt"/>
              <a:buAutoNum type="romanUcPeriod"/>
            </a:pPr>
            <a:r>
              <a:rPr lang="en-US" sz="2800" dirty="0">
                <a:solidFill>
                  <a:schemeClr val="bg1"/>
                </a:solidFill>
                <a:latin typeface="Electrolize" panose="02000506000000020004" pitchFamily="2" charset="0"/>
              </a:rPr>
              <a:t>RAM</a:t>
            </a:r>
          </a:p>
          <a:p>
            <a:pPr marL="1428750" lvl="2" indent="-514350" defTabSz="914400">
              <a:lnSpc>
                <a:spcPct val="70000"/>
              </a:lnSpc>
              <a:spcBef>
                <a:spcPts val="500"/>
              </a:spcBef>
              <a:spcAft>
                <a:spcPts val="1000"/>
              </a:spcAft>
              <a:buFont typeface="+mj-lt"/>
              <a:buAutoNum type="romanUcPeriod"/>
            </a:pPr>
            <a:r>
              <a:rPr lang="en-US" sz="2800" dirty="0">
                <a:solidFill>
                  <a:schemeClr val="bg1"/>
                </a:solidFill>
                <a:latin typeface="Electrolize" panose="02000506000000020004" pitchFamily="2" charset="0"/>
              </a:rPr>
              <a:t>ROM</a:t>
            </a:r>
          </a:p>
        </p:txBody>
      </p:sp>
    </p:spTree>
    <p:extLst>
      <p:ext uri="{BB962C8B-B14F-4D97-AF65-F5344CB8AC3E}">
        <p14:creationId xmlns:p14="http://schemas.microsoft.com/office/powerpoint/2010/main" val="3092855738"/>
      </p:ext>
    </p:extLst>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10"/>
                                        <p:tgtEl>
                                          <p:spTgt spid="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fade">
                                      <p:cBhvr>
                                        <p:cTn id="13" dur="500"/>
                                        <p:tgtEl>
                                          <p:spTgt spid="5">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animEffect transition="in" filter="fade">
                                      <p:cBhvr>
                                        <p:cTn id="16" dur="500"/>
                                        <p:tgtEl>
                                          <p:spTgt spid="5">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animEffect transition="in" filter="fade">
                                      <p:cBhvr>
                                        <p:cTn id="19" dur="500"/>
                                        <p:tgtEl>
                                          <p:spTgt spid="5">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5">
                                            <p:txEl>
                                              <p:pRg st="5" end="5"/>
                                            </p:txEl>
                                          </p:spTgt>
                                        </p:tgtEl>
                                        <p:attrNameLst>
                                          <p:attrName>style.visibility</p:attrName>
                                        </p:attrNameLst>
                                      </p:cBhvr>
                                      <p:to>
                                        <p:strVal val="visible"/>
                                      </p:to>
                                    </p:set>
                                    <p:animEffect transition="in" filter="fade">
                                      <p:cBhvr>
                                        <p:cTn id="22" dur="500"/>
                                        <p:tgtEl>
                                          <p:spTgt spid="5">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9">
                                            <p:txEl>
                                              <p:pRg st="0" end="0"/>
                                            </p:txEl>
                                          </p:spTgt>
                                        </p:tgtEl>
                                        <p:attrNameLst>
                                          <p:attrName>style.visibility</p:attrName>
                                        </p:attrNameLst>
                                      </p:cBhvr>
                                      <p:to>
                                        <p:strVal val="visible"/>
                                      </p:to>
                                    </p:set>
                                    <p:animEffect transition="in" filter="fade">
                                      <p:cBhvr>
                                        <p:cTn id="27" dur="500"/>
                                        <p:tgtEl>
                                          <p:spTgt spid="9">
                                            <p:txEl>
                                              <p:pRg st="0" end="0"/>
                                            </p:txEl>
                                          </p:spTgt>
                                        </p:tgtEl>
                                      </p:cBhvr>
                                    </p:animEffect>
                                  </p:childTnLst>
                                </p:cTn>
                              </p:par>
                              <p:par>
                                <p:cTn id="28" presetID="14" presetClass="entr" presetSubtype="10" fill="hold" nodeType="withEffect">
                                  <p:stCondLst>
                                    <p:cond delay="0"/>
                                  </p:stCondLst>
                                  <p:childTnLst>
                                    <p:set>
                                      <p:cBhvr>
                                        <p:cTn id="29" dur="1" fill="hold">
                                          <p:stCondLst>
                                            <p:cond delay="0"/>
                                          </p:stCondLst>
                                        </p:cTn>
                                        <p:tgtEl>
                                          <p:spTgt spid="9">
                                            <p:txEl>
                                              <p:pRg st="1" end="1"/>
                                            </p:txEl>
                                          </p:spTgt>
                                        </p:tgtEl>
                                        <p:attrNameLst>
                                          <p:attrName>style.visibility</p:attrName>
                                        </p:attrNameLst>
                                      </p:cBhvr>
                                      <p:to>
                                        <p:strVal val="visible"/>
                                      </p:to>
                                    </p:set>
                                    <p:animEffect transition="in" filter="randombar(horizontal)">
                                      <p:cBhvr>
                                        <p:cTn id="30" dur="500"/>
                                        <p:tgtEl>
                                          <p:spTgt spid="9">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9">
                                            <p:txEl>
                                              <p:pRg st="2" end="2"/>
                                            </p:txEl>
                                          </p:spTgt>
                                        </p:tgtEl>
                                        <p:attrNameLst>
                                          <p:attrName>style.visibility</p:attrName>
                                        </p:attrNameLst>
                                      </p:cBhvr>
                                      <p:to>
                                        <p:strVal val="visible"/>
                                      </p:to>
                                    </p:set>
                                    <p:animEffect transition="in" filter="fade">
                                      <p:cBhvr>
                                        <p:cTn id="35" dur="500"/>
                                        <p:tgtEl>
                                          <p:spTgt spid="9">
                                            <p:txEl>
                                              <p:pRg st="2" end="2"/>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9">
                                            <p:txEl>
                                              <p:pRg st="3" end="3"/>
                                            </p:txEl>
                                          </p:spTgt>
                                        </p:tgtEl>
                                        <p:attrNameLst>
                                          <p:attrName>style.visibility</p:attrName>
                                        </p:attrNameLst>
                                      </p:cBhvr>
                                      <p:to>
                                        <p:strVal val="visible"/>
                                      </p:to>
                                    </p:set>
                                    <p:animEffect transition="in" filter="fade">
                                      <p:cBhvr>
                                        <p:cTn id="40" dur="500"/>
                                        <p:tgtEl>
                                          <p:spTgt spid="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86532A8-8F41-4496-84B9-97BE10A04A79}"/>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72000" contrast="-3000"/>
                    </a14:imgEffect>
                  </a14:imgLayer>
                </a14:imgProps>
              </a:ext>
            </a:extLst>
          </a:blip>
          <a:stretch>
            <a:fillRect/>
          </a:stretch>
        </p:blipFill>
        <p:spPr>
          <a:xfrm>
            <a:off x="-74644" y="858416"/>
            <a:ext cx="9227976" cy="6010438"/>
          </a:xfrm>
          <a:prstGeom prst="rect">
            <a:avLst/>
          </a:prstGeom>
        </p:spPr>
      </p:pic>
      <p:sp>
        <p:nvSpPr>
          <p:cNvPr id="2" name="Title 1">
            <a:extLst>
              <a:ext uri="{FF2B5EF4-FFF2-40B4-BE49-F238E27FC236}">
                <a16:creationId xmlns:a16="http://schemas.microsoft.com/office/drawing/2014/main" id="{49F80120-0C65-CF4F-B037-8AB21BF8D4EF}"/>
              </a:ext>
            </a:extLst>
          </p:cNvPr>
          <p:cNvSpPr>
            <a:spLocks noGrp="1"/>
          </p:cNvSpPr>
          <p:nvPr>
            <p:ph type="title"/>
          </p:nvPr>
        </p:nvSpPr>
        <p:spPr>
          <a:xfrm>
            <a:off x="0" y="-19089"/>
            <a:ext cx="9153332" cy="877506"/>
          </a:xfrm>
        </p:spPr>
        <p:txBody>
          <a:bodyPr>
            <a:normAutofit/>
          </a:bodyPr>
          <a:lstStyle/>
          <a:p>
            <a:pPr algn="ctr"/>
            <a:r>
              <a:rPr lang="en-US" sz="4800" b="1" dirty="0">
                <a:latin typeface="+mn-lt"/>
                <a:ea typeface="Adobe Gothic Std B" panose="020B0800000000000000"/>
              </a:rPr>
              <a:t>TYPES OF STORAGE MEDIA </a:t>
            </a:r>
          </a:p>
        </p:txBody>
      </p:sp>
      <p:sp>
        <p:nvSpPr>
          <p:cNvPr id="7" name="TextBox 6">
            <a:extLst>
              <a:ext uri="{FF2B5EF4-FFF2-40B4-BE49-F238E27FC236}">
                <a16:creationId xmlns:a16="http://schemas.microsoft.com/office/drawing/2014/main" id="{81BB9CB6-359E-4BC2-A9D7-298F500C0D08}"/>
              </a:ext>
            </a:extLst>
          </p:cNvPr>
          <p:cNvSpPr txBox="1"/>
          <p:nvPr/>
        </p:nvSpPr>
        <p:spPr>
          <a:xfrm>
            <a:off x="-363894" y="1160635"/>
            <a:ext cx="9144000" cy="2475421"/>
          </a:xfrm>
          <a:prstGeom prst="rect">
            <a:avLst/>
          </a:prstGeom>
          <a:noFill/>
        </p:spPr>
        <p:txBody>
          <a:bodyPr wrap="square">
            <a:spAutoFit/>
          </a:bodyPr>
          <a:lstStyle/>
          <a:p>
            <a:pPr lvl="1" defTabSz="914400">
              <a:lnSpc>
                <a:spcPct val="90000"/>
              </a:lnSpc>
              <a:spcBef>
                <a:spcPts val="500"/>
              </a:spcBef>
              <a:spcAft>
                <a:spcPts val="1000"/>
              </a:spcAft>
            </a:pPr>
            <a:r>
              <a:rPr lang="en-US" sz="2800" b="1" dirty="0">
                <a:solidFill>
                  <a:schemeClr val="bg1"/>
                </a:solidFill>
                <a:latin typeface="Electrolize" panose="02000506000000020004" pitchFamily="2" charset="0"/>
              </a:rPr>
              <a:t>2. Magnetic Storage Devices</a:t>
            </a:r>
          </a:p>
          <a:p>
            <a:pPr lvl="1" defTabSz="914400">
              <a:lnSpc>
                <a:spcPct val="70000"/>
              </a:lnSpc>
              <a:spcBef>
                <a:spcPts val="500"/>
              </a:spcBef>
              <a:spcAft>
                <a:spcPts val="1000"/>
              </a:spcAft>
            </a:pPr>
            <a:r>
              <a:rPr lang="en-US" sz="2800" dirty="0">
                <a:solidFill>
                  <a:schemeClr val="bg1"/>
                </a:solidFill>
                <a:latin typeface="Electrolize" panose="02000506000000020004" pitchFamily="2" charset="0"/>
              </a:rPr>
              <a:t>	Use a magnet for storing data. </a:t>
            </a:r>
          </a:p>
          <a:p>
            <a:pPr marL="1428750" lvl="2" indent="-514350" defTabSz="914400">
              <a:lnSpc>
                <a:spcPct val="70000"/>
              </a:lnSpc>
              <a:spcBef>
                <a:spcPts val="500"/>
              </a:spcBef>
              <a:spcAft>
                <a:spcPts val="1000"/>
              </a:spcAft>
              <a:buFont typeface="+mj-lt"/>
              <a:buAutoNum type="romanUcPeriod"/>
            </a:pPr>
            <a:r>
              <a:rPr lang="en-US" sz="2800" dirty="0">
                <a:solidFill>
                  <a:schemeClr val="bg1"/>
                </a:solidFill>
                <a:latin typeface="Electrolize" panose="02000506000000020004" pitchFamily="2" charset="0"/>
              </a:rPr>
              <a:t>Floppy Disk</a:t>
            </a:r>
          </a:p>
          <a:p>
            <a:pPr marL="1428750" lvl="2" indent="-514350" defTabSz="914400">
              <a:lnSpc>
                <a:spcPct val="70000"/>
              </a:lnSpc>
              <a:spcBef>
                <a:spcPts val="500"/>
              </a:spcBef>
              <a:spcAft>
                <a:spcPts val="1000"/>
              </a:spcAft>
              <a:buFont typeface="+mj-lt"/>
              <a:buAutoNum type="romanUcPeriod"/>
            </a:pPr>
            <a:r>
              <a:rPr lang="en-US" sz="2800" dirty="0">
                <a:solidFill>
                  <a:schemeClr val="bg1"/>
                </a:solidFill>
                <a:latin typeface="Electrolize" panose="02000506000000020004" pitchFamily="2" charset="0"/>
              </a:rPr>
              <a:t>Hard Disk</a:t>
            </a:r>
          </a:p>
          <a:p>
            <a:pPr marL="1428750" lvl="2" indent="-514350" defTabSz="914400">
              <a:lnSpc>
                <a:spcPct val="70000"/>
              </a:lnSpc>
              <a:spcBef>
                <a:spcPts val="500"/>
              </a:spcBef>
              <a:spcAft>
                <a:spcPts val="1000"/>
              </a:spcAft>
              <a:buFont typeface="+mj-lt"/>
              <a:buAutoNum type="romanUcPeriod"/>
            </a:pPr>
            <a:r>
              <a:rPr lang="en-US" sz="2800" dirty="0">
                <a:solidFill>
                  <a:schemeClr val="bg1"/>
                </a:solidFill>
                <a:latin typeface="Electrolize" panose="02000506000000020004" pitchFamily="2" charset="0"/>
              </a:rPr>
              <a:t>Tape Cassette</a:t>
            </a:r>
          </a:p>
        </p:txBody>
      </p:sp>
      <p:sp>
        <p:nvSpPr>
          <p:cNvPr id="8" name="TextBox 7">
            <a:extLst>
              <a:ext uri="{FF2B5EF4-FFF2-40B4-BE49-F238E27FC236}">
                <a16:creationId xmlns:a16="http://schemas.microsoft.com/office/drawing/2014/main" id="{9345FCF3-5536-4AD1-9258-FD5BFEA47F46}"/>
              </a:ext>
            </a:extLst>
          </p:cNvPr>
          <p:cNvSpPr txBox="1"/>
          <p:nvPr/>
        </p:nvSpPr>
        <p:spPr>
          <a:xfrm>
            <a:off x="-363894" y="3831938"/>
            <a:ext cx="9144000" cy="2475421"/>
          </a:xfrm>
          <a:prstGeom prst="rect">
            <a:avLst/>
          </a:prstGeom>
          <a:noFill/>
        </p:spPr>
        <p:txBody>
          <a:bodyPr wrap="square">
            <a:spAutoFit/>
          </a:bodyPr>
          <a:lstStyle/>
          <a:p>
            <a:pPr lvl="1" defTabSz="914400">
              <a:lnSpc>
                <a:spcPct val="90000"/>
              </a:lnSpc>
              <a:spcBef>
                <a:spcPts val="500"/>
              </a:spcBef>
              <a:spcAft>
                <a:spcPts val="1000"/>
              </a:spcAft>
            </a:pPr>
            <a:r>
              <a:rPr lang="en-US" sz="2800" b="1" dirty="0">
                <a:solidFill>
                  <a:schemeClr val="bg1"/>
                </a:solidFill>
                <a:latin typeface="Electrolize" panose="02000506000000020004" pitchFamily="2" charset="0"/>
              </a:rPr>
              <a:t>3. Flash Memory Devices</a:t>
            </a:r>
          </a:p>
          <a:p>
            <a:pPr lvl="1" defTabSz="914400">
              <a:lnSpc>
                <a:spcPct val="70000"/>
              </a:lnSpc>
              <a:spcBef>
                <a:spcPts val="500"/>
              </a:spcBef>
              <a:spcAft>
                <a:spcPts val="1000"/>
              </a:spcAft>
            </a:pPr>
            <a:r>
              <a:rPr lang="en-US" sz="2800" dirty="0">
                <a:solidFill>
                  <a:schemeClr val="bg1"/>
                </a:solidFill>
                <a:latin typeface="Electrolize" panose="02000506000000020004" pitchFamily="2" charset="0"/>
              </a:rPr>
              <a:t>	Use physical switches for storing data. </a:t>
            </a:r>
          </a:p>
          <a:p>
            <a:pPr marL="1428750" lvl="2" indent="-514350" defTabSz="914400">
              <a:lnSpc>
                <a:spcPct val="70000"/>
              </a:lnSpc>
              <a:spcBef>
                <a:spcPts val="500"/>
              </a:spcBef>
              <a:spcAft>
                <a:spcPts val="1000"/>
              </a:spcAft>
              <a:buFont typeface="+mj-lt"/>
              <a:buAutoNum type="romanUcPeriod"/>
            </a:pPr>
            <a:r>
              <a:rPr lang="en-US" sz="2800" dirty="0">
                <a:solidFill>
                  <a:schemeClr val="bg1"/>
                </a:solidFill>
                <a:latin typeface="Electrolize" panose="02000506000000020004" pitchFamily="2" charset="0"/>
              </a:rPr>
              <a:t>Pen Drive</a:t>
            </a:r>
          </a:p>
          <a:p>
            <a:pPr marL="1428750" lvl="2" indent="-514350" defTabSz="914400">
              <a:lnSpc>
                <a:spcPct val="70000"/>
              </a:lnSpc>
              <a:spcBef>
                <a:spcPts val="500"/>
              </a:spcBef>
              <a:spcAft>
                <a:spcPts val="1000"/>
              </a:spcAft>
              <a:buFont typeface="+mj-lt"/>
              <a:buAutoNum type="romanUcPeriod"/>
            </a:pPr>
            <a:r>
              <a:rPr lang="en-US" sz="2800" dirty="0">
                <a:solidFill>
                  <a:schemeClr val="bg1"/>
                </a:solidFill>
                <a:latin typeface="Electrolize" panose="02000506000000020004" pitchFamily="2" charset="0"/>
              </a:rPr>
              <a:t>SSD</a:t>
            </a:r>
          </a:p>
          <a:p>
            <a:pPr marL="1428750" lvl="2" indent="-514350" defTabSz="914400">
              <a:lnSpc>
                <a:spcPct val="70000"/>
              </a:lnSpc>
              <a:spcBef>
                <a:spcPts val="500"/>
              </a:spcBef>
              <a:spcAft>
                <a:spcPts val="1000"/>
              </a:spcAft>
              <a:buFont typeface="+mj-lt"/>
              <a:buAutoNum type="romanUcPeriod"/>
            </a:pPr>
            <a:r>
              <a:rPr lang="en-US" sz="2800" dirty="0">
                <a:solidFill>
                  <a:schemeClr val="bg1"/>
                </a:solidFill>
                <a:latin typeface="Electrolize" panose="02000506000000020004" pitchFamily="2" charset="0"/>
              </a:rPr>
              <a:t>SD Card</a:t>
            </a:r>
          </a:p>
        </p:txBody>
      </p:sp>
    </p:spTree>
    <p:extLst>
      <p:ext uri="{BB962C8B-B14F-4D97-AF65-F5344CB8AC3E}">
        <p14:creationId xmlns:p14="http://schemas.microsoft.com/office/powerpoint/2010/main" val="197196389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250"/>
                                        <p:tgtEl>
                                          <p:spTgt spid="7">
                                            <p:txEl>
                                              <p:pRg st="0" end="0"/>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7">
                                            <p:txEl>
                                              <p:pRg st="1" end="1"/>
                                            </p:txEl>
                                          </p:spTgt>
                                        </p:tgtEl>
                                        <p:attrNameLst>
                                          <p:attrName>style.visibility</p:attrName>
                                        </p:attrNameLst>
                                      </p:cBhvr>
                                      <p:to>
                                        <p:strVal val="visible"/>
                                      </p:to>
                                    </p:set>
                                    <p:animEffect transition="in" filter="randombar(horizontal)">
                                      <p:cBhvr>
                                        <p:cTn id="10" dur="750"/>
                                        <p:tgtEl>
                                          <p:spTgt spid="7">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animEffect transition="in" filter="fade">
                                      <p:cBhvr>
                                        <p:cTn id="15" dur="500"/>
                                        <p:tgtEl>
                                          <p:spTgt spid="7">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xEl>
                                              <p:pRg st="3" end="3"/>
                                            </p:txEl>
                                          </p:spTgt>
                                        </p:tgtEl>
                                        <p:attrNameLst>
                                          <p:attrName>style.visibility</p:attrName>
                                        </p:attrNameLst>
                                      </p:cBhvr>
                                      <p:to>
                                        <p:strVal val="visible"/>
                                      </p:to>
                                    </p:set>
                                    <p:animEffect transition="in" filter="fade">
                                      <p:cBhvr>
                                        <p:cTn id="20" dur="500"/>
                                        <p:tgtEl>
                                          <p:spTgt spid="7">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
                                            <p:txEl>
                                              <p:pRg st="4" end="4"/>
                                            </p:txEl>
                                          </p:spTgt>
                                        </p:tgtEl>
                                        <p:attrNameLst>
                                          <p:attrName>style.visibility</p:attrName>
                                        </p:attrNameLst>
                                      </p:cBhvr>
                                      <p:to>
                                        <p:strVal val="visible"/>
                                      </p:to>
                                    </p:set>
                                    <p:animEffect transition="in" filter="fade">
                                      <p:cBhvr>
                                        <p:cTn id="25" dur="500"/>
                                        <p:tgtEl>
                                          <p:spTgt spid="7">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8">
                                            <p:txEl>
                                              <p:pRg st="0" end="0"/>
                                            </p:txEl>
                                          </p:spTgt>
                                        </p:tgtEl>
                                        <p:attrNameLst>
                                          <p:attrName>style.visibility</p:attrName>
                                        </p:attrNameLst>
                                      </p:cBhvr>
                                      <p:to>
                                        <p:strVal val="visible"/>
                                      </p:to>
                                    </p:set>
                                    <p:animEffect transition="in" filter="fade">
                                      <p:cBhvr>
                                        <p:cTn id="30" dur="500"/>
                                        <p:tgtEl>
                                          <p:spTgt spid="8">
                                            <p:txEl>
                                              <p:pRg st="0" end="0"/>
                                            </p:txEl>
                                          </p:spTgt>
                                        </p:tgtEl>
                                      </p:cBhvr>
                                    </p:animEffect>
                                  </p:childTnLst>
                                </p:cTn>
                              </p:par>
                              <p:par>
                                <p:cTn id="31" presetID="14" presetClass="entr" presetSubtype="10" fill="hold" nodeType="withEffect">
                                  <p:stCondLst>
                                    <p:cond delay="0"/>
                                  </p:stCondLst>
                                  <p:childTnLst>
                                    <p:set>
                                      <p:cBhvr>
                                        <p:cTn id="32" dur="1" fill="hold">
                                          <p:stCondLst>
                                            <p:cond delay="0"/>
                                          </p:stCondLst>
                                        </p:cTn>
                                        <p:tgtEl>
                                          <p:spTgt spid="8">
                                            <p:txEl>
                                              <p:pRg st="1" end="1"/>
                                            </p:txEl>
                                          </p:spTgt>
                                        </p:tgtEl>
                                        <p:attrNameLst>
                                          <p:attrName>style.visibility</p:attrName>
                                        </p:attrNameLst>
                                      </p:cBhvr>
                                      <p:to>
                                        <p:strVal val="visible"/>
                                      </p:to>
                                    </p:set>
                                    <p:animEffect transition="in" filter="randombar(horizontal)">
                                      <p:cBhvr>
                                        <p:cTn id="33" dur="500"/>
                                        <p:tgtEl>
                                          <p:spTgt spid="8">
                                            <p:txEl>
                                              <p:pRg st="1" end="1"/>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8">
                                            <p:txEl>
                                              <p:pRg st="2" end="2"/>
                                            </p:txEl>
                                          </p:spTgt>
                                        </p:tgtEl>
                                        <p:attrNameLst>
                                          <p:attrName>style.visibility</p:attrName>
                                        </p:attrNameLst>
                                      </p:cBhvr>
                                      <p:to>
                                        <p:strVal val="visible"/>
                                      </p:to>
                                    </p:set>
                                    <p:animEffect transition="in" filter="fade">
                                      <p:cBhvr>
                                        <p:cTn id="38" dur="500"/>
                                        <p:tgtEl>
                                          <p:spTgt spid="8">
                                            <p:txEl>
                                              <p:pRg st="2" end="2"/>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8">
                                            <p:txEl>
                                              <p:pRg st="3" end="3"/>
                                            </p:txEl>
                                          </p:spTgt>
                                        </p:tgtEl>
                                        <p:attrNameLst>
                                          <p:attrName>style.visibility</p:attrName>
                                        </p:attrNameLst>
                                      </p:cBhvr>
                                      <p:to>
                                        <p:strVal val="visible"/>
                                      </p:to>
                                    </p:set>
                                    <p:animEffect transition="in" filter="fade">
                                      <p:cBhvr>
                                        <p:cTn id="43" dur="500"/>
                                        <p:tgtEl>
                                          <p:spTgt spid="8">
                                            <p:txEl>
                                              <p:pRg st="3" end="3"/>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8">
                                            <p:txEl>
                                              <p:pRg st="4" end="4"/>
                                            </p:txEl>
                                          </p:spTgt>
                                        </p:tgtEl>
                                        <p:attrNameLst>
                                          <p:attrName>style.visibility</p:attrName>
                                        </p:attrNameLst>
                                      </p:cBhvr>
                                      <p:to>
                                        <p:strVal val="visible"/>
                                      </p:to>
                                    </p:set>
                                    <p:animEffect transition="in" filter="fade">
                                      <p:cBhvr>
                                        <p:cTn id="48"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86532A8-8F41-4496-84B9-97BE10A04A79}"/>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80000" contrast="18000"/>
                    </a14:imgEffect>
                  </a14:imgLayer>
                </a14:imgProps>
              </a:ext>
            </a:extLst>
          </a:blip>
          <a:stretch>
            <a:fillRect/>
          </a:stretch>
        </p:blipFill>
        <p:spPr>
          <a:xfrm>
            <a:off x="0" y="849086"/>
            <a:ext cx="9144000" cy="6056921"/>
          </a:xfrm>
          <a:prstGeom prst="rect">
            <a:avLst/>
          </a:prstGeom>
        </p:spPr>
      </p:pic>
      <p:sp>
        <p:nvSpPr>
          <p:cNvPr id="2" name="Title 1">
            <a:extLst>
              <a:ext uri="{FF2B5EF4-FFF2-40B4-BE49-F238E27FC236}">
                <a16:creationId xmlns:a16="http://schemas.microsoft.com/office/drawing/2014/main" id="{49F80120-0C65-CF4F-B037-8AB21BF8D4EF}"/>
              </a:ext>
            </a:extLst>
          </p:cNvPr>
          <p:cNvSpPr>
            <a:spLocks noGrp="1"/>
          </p:cNvSpPr>
          <p:nvPr>
            <p:ph type="title"/>
          </p:nvPr>
        </p:nvSpPr>
        <p:spPr>
          <a:xfrm>
            <a:off x="0" y="0"/>
            <a:ext cx="9144000" cy="858417"/>
          </a:xfrm>
        </p:spPr>
        <p:txBody>
          <a:bodyPr>
            <a:normAutofit/>
          </a:bodyPr>
          <a:lstStyle/>
          <a:p>
            <a:pPr algn="ctr"/>
            <a:r>
              <a:rPr lang="en-US" sz="4800" b="1" dirty="0">
                <a:latin typeface="+mn-lt"/>
                <a:ea typeface="Adobe Gothic Std B" panose="020B0800000000000000" pitchFamily="34" charset="-128"/>
              </a:rPr>
              <a:t>TYPES OF STORAGE MEDIA</a:t>
            </a:r>
          </a:p>
        </p:txBody>
      </p:sp>
      <p:sp>
        <p:nvSpPr>
          <p:cNvPr id="5" name="TextBox 4">
            <a:extLst>
              <a:ext uri="{FF2B5EF4-FFF2-40B4-BE49-F238E27FC236}">
                <a16:creationId xmlns:a16="http://schemas.microsoft.com/office/drawing/2014/main" id="{13CE8575-3EDA-4A2F-B686-64BE4A777C5C}"/>
              </a:ext>
            </a:extLst>
          </p:cNvPr>
          <p:cNvSpPr txBox="1"/>
          <p:nvPr/>
        </p:nvSpPr>
        <p:spPr>
          <a:xfrm>
            <a:off x="-214605" y="958438"/>
            <a:ext cx="9144000" cy="2777042"/>
          </a:xfrm>
          <a:prstGeom prst="rect">
            <a:avLst/>
          </a:prstGeom>
          <a:noFill/>
        </p:spPr>
        <p:txBody>
          <a:bodyPr wrap="square">
            <a:spAutoFit/>
          </a:bodyPr>
          <a:lstStyle/>
          <a:p>
            <a:pPr lvl="1" defTabSz="914400">
              <a:lnSpc>
                <a:spcPct val="90000"/>
              </a:lnSpc>
              <a:spcBef>
                <a:spcPts val="500"/>
              </a:spcBef>
              <a:spcAft>
                <a:spcPts val="1000"/>
              </a:spcAft>
            </a:pPr>
            <a:r>
              <a:rPr lang="en-US" sz="2800" b="1" dirty="0">
                <a:solidFill>
                  <a:schemeClr val="bg1"/>
                </a:solidFill>
                <a:latin typeface="Electrolize" panose="02000506000000020004" pitchFamily="2" charset="0"/>
              </a:rPr>
              <a:t>4. Optical Storage Devices</a:t>
            </a:r>
          </a:p>
          <a:p>
            <a:pPr lvl="2" defTabSz="914400">
              <a:lnSpc>
                <a:spcPct val="70000"/>
              </a:lnSpc>
              <a:spcBef>
                <a:spcPts val="500"/>
              </a:spcBef>
              <a:spcAft>
                <a:spcPts val="1000"/>
              </a:spcAft>
            </a:pPr>
            <a:r>
              <a:rPr lang="en-US" sz="2800" dirty="0">
                <a:solidFill>
                  <a:schemeClr val="bg1"/>
                </a:solidFill>
                <a:latin typeface="Electrolize" panose="02000506000000020004" pitchFamily="2" charset="0"/>
              </a:rPr>
              <a:t>Optical Storage Devices uses lasers for reading and writing data.</a:t>
            </a:r>
          </a:p>
          <a:p>
            <a:pPr marL="1428750" lvl="2" indent="-514350" defTabSz="914400">
              <a:lnSpc>
                <a:spcPct val="70000"/>
              </a:lnSpc>
              <a:spcBef>
                <a:spcPts val="500"/>
              </a:spcBef>
              <a:spcAft>
                <a:spcPts val="1000"/>
              </a:spcAft>
              <a:buFont typeface="+mj-lt"/>
              <a:buAutoNum type="romanUcPeriod"/>
            </a:pPr>
            <a:r>
              <a:rPr lang="en-US" sz="2800" dirty="0">
                <a:solidFill>
                  <a:schemeClr val="bg1"/>
                </a:solidFill>
                <a:latin typeface="Electrolize" panose="02000506000000020004" pitchFamily="2" charset="0"/>
              </a:rPr>
              <a:t>CD</a:t>
            </a:r>
          </a:p>
          <a:p>
            <a:pPr marL="1428750" lvl="2" indent="-514350" defTabSz="914400">
              <a:lnSpc>
                <a:spcPct val="70000"/>
              </a:lnSpc>
              <a:spcBef>
                <a:spcPts val="500"/>
              </a:spcBef>
              <a:spcAft>
                <a:spcPts val="1000"/>
              </a:spcAft>
              <a:buFont typeface="+mj-lt"/>
              <a:buAutoNum type="romanUcPeriod"/>
            </a:pPr>
            <a:r>
              <a:rPr lang="en-US" sz="2800" dirty="0">
                <a:solidFill>
                  <a:schemeClr val="bg1"/>
                </a:solidFill>
                <a:latin typeface="Electrolize" panose="02000506000000020004" pitchFamily="2" charset="0"/>
              </a:rPr>
              <a:t>DVD</a:t>
            </a:r>
          </a:p>
          <a:p>
            <a:pPr marL="1428750" lvl="2" indent="-514350" defTabSz="914400">
              <a:lnSpc>
                <a:spcPct val="70000"/>
              </a:lnSpc>
              <a:spcBef>
                <a:spcPts val="500"/>
              </a:spcBef>
              <a:spcAft>
                <a:spcPts val="1000"/>
              </a:spcAft>
              <a:buFont typeface="+mj-lt"/>
              <a:buAutoNum type="romanUcPeriod"/>
            </a:pPr>
            <a:r>
              <a:rPr lang="en-US" sz="2800" dirty="0">
                <a:solidFill>
                  <a:schemeClr val="bg1"/>
                </a:solidFill>
                <a:latin typeface="Electrolize" panose="02000506000000020004" pitchFamily="2" charset="0"/>
              </a:rPr>
              <a:t>Blu-ray Disc</a:t>
            </a:r>
          </a:p>
        </p:txBody>
      </p:sp>
      <p:sp>
        <p:nvSpPr>
          <p:cNvPr id="6" name="TextBox 5">
            <a:extLst>
              <a:ext uri="{FF2B5EF4-FFF2-40B4-BE49-F238E27FC236}">
                <a16:creationId xmlns:a16="http://schemas.microsoft.com/office/drawing/2014/main" id="{720DF5FE-1017-4E17-A4DA-C79305CDA1EA}"/>
              </a:ext>
            </a:extLst>
          </p:cNvPr>
          <p:cNvSpPr txBox="1"/>
          <p:nvPr/>
        </p:nvSpPr>
        <p:spPr>
          <a:xfrm>
            <a:off x="-317242" y="3848866"/>
            <a:ext cx="9144000" cy="3083793"/>
          </a:xfrm>
          <a:prstGeom prst="rect">
            <a:avLst/>
          </a:prstGeom>
          <a:noFill/>
        </p:spPr>
        <p:txBody>
          <a:bodyPr wrap="square">
            <a:spAutoFit/>
          </a:bodyPr>
          <a:lstStyle/>
          <a:p>
            <a:pPr lvl="1" defTabSz="914400">
              <a:lnSpc>
                <a:spcPct val="90000"/>
              </a:lnSpc>
              <a:spcBef>
                <a:spcPts val="500"/>
              </a:spcBef>
              <a:spcAft>
                <a:spcPts val="1000"/>
              </a:spcAft>
            </a:pPr>
            <a:r>
              <a:rPr lang="en-US" sz="2800" b="1" dirty="0">
                <a:solidFill>
                  <a:schemeClr val="bg1"/>
                </a:solidFill>
                <a:latin typeface="Electrolize" panose="02000506000000020004" pitchFamily="2" charset="0"/>
              </a:rPr>
              <a:t>5. Cloud and Virtual Storage</a:t>
            </a:r>
          </a:p>
          <a:p>
            <a:pPr lvl="2" defTabSz="914400">
              <a:lnSpc>
                <a:spcPct val="70000"/>
              </a:lnSpc>
              <a:spcBef>
                <a:spcPts val="500"/>
              </a:spcBef>
              <a:spcAft>
                <a:spcPts val="1000"/>
              </a:spcAft>
            </a:pPr>
            <a:r>
              <a:rPr lang="en-US" sz="2800" dirty="0">
                <a:solidFill>
                  <a:schemeClr val="bg1"/>
                </a:solidFill>
                <a:latin typeface="Electrolize" panose="02000506000000020004" pitchFamily="2" charset="0"/>
              </a:rPr>
              <a:t>Information is stored in data centers located anywhere in the world and maintained by the third party.</a:t>
            </a:r>
          </a:p>
          <a:p>
            <a:pPr marL="1428750" lvl="2" indent="-514350" defTabSz="914400">
              <a:lnSpc>
                <a:spcPct val="70000"/>
              </a:lnSpc>
              <a:spcBef>
                <a:spcPts val="500"/>
              </a:spcBef>
              <a:spcAft>
                <a:spcPts val="1000"/>
              </a:spcAft>
              <a:buFont typeface="+mj-lt"/>
              <a:buAutoNum type="romanUcPeriod"/>
            </a:pPr>
            <a:r>
              <a:rPr lang="en-US" sz="2800" dirty="0">
                <a:solidFill>
                  <a:schemeClr val="bg1"/>
                </a:solidFill>
                <a:latin typeface="Electrolize" panose="02000506000000020004" pitchFamily="2" charset="0"/>
              </a:rPr>
              <a:t>Apple (iCloud)</a:t>
            </a:r>
          </a:p>
          <a:p>
            <a:pPr marL="1428750" lvl="2" indent="-514350" defTabSz="914400">
              <a:lnSpc>
                <a:spcPct val="70000"/>
              </a:lnSpc>
              <a:spcBef>
                <a:spcPts val="500"/>
              </a:spcBef>
              <a:spcAft>
                <a:spcPts val="1000"/>
              </a:spcAft>
              <a:buFont typeface="+mj-lt"/>
              <a:buAutoNum type="romanUcPeriod"/>
            </a:pPr>
            <a:r>
              <a:rPr lang="en-US" sz="2800" dirty="0">
                <a:solidFill>
                  <a:schemeClr val="bg1"/>
                </a:solidFill>
                <a:latin typeface="Electrolize" panose="02000506000000020004" pitchFamily="2" charset="0"/>
              </a:rPr>
              <a:t>Amazon (</a:t>
            </a:r>
            <a:r>
              <a:rPr lang="en-US" sz="2800" dirty="0">
                <a:solidFill>
                  <a:schemeClr val="bg1"/>
                </a:solidFill>
                <a:latin typeface="Electrolize" panose="02000506000000020004" pitchFamily="2" charset="0"/>
                <a:hlinkClick r:id="rId5">
                  <a:extLst>
                    <a:ext uri="{A12FA001-AC4F-418D-AE19-62706E023703}">
                      <ahyp:hlinkClr xmlns:ahyp="http://schemas.microsoft.com/office/drawing/2018/hyperlinkcolor" val="tx"/>
                    </a:ext>
                  </a:extLst>
                </a:hlinkClick>
              </a:rPr>
              <a:t>Amazon Web Services</a:t>
            </a:r>
            <a:r>
              <a:rPr lang="en-US" sz="2800" dirty="0">
                <a:solidFill>
                  <a:schemeClr val="bg1"/>
                </a:solidFill>
                <a:latin typeface="Electrolize" panose="02000506000000020004" pitchFamily="2" charset="0"/>
              </a:rPr>
              <a:t>)</a:t>
            </a:r>
          </a:p>
          <a:p>
            <a:pPr marL="1428750" lvl="2" indent="-514350" defTabSz="914400">
              <a:lnSpc>
                <a:spcPct val="70000"/>
              </a:lnSpc>
              <a:spcBef>
                <a:spcPts val="500"/>
              </a:spcBef>
              <a:spcAft>
                <a:spcPts val="1000"/>
              </a:spcAft>
              <a:buFont typeface="+mj-lt"/>
              <a:buAutoNum type="romanUcPeriod"/>
            </a:pPr>
            <a:r>
              <a:rPr lang="en-US" sz="2800" dirty="0">
                <a:solidFill>
                  <a:schemeClr val="bg1"/>
                </a:solidFill>
                <a:latin typeface="Electrolize" panose="02000506000000020004" pitchFamily="2" charset="0"/>
              </a:rPr>
              <a:t>Dropbox</a:t>
            </a:r>
          </a:p>
        </p:txBody>
      </p:sp>
    </p:spTree>
    <p:extLst>
      <p:ext uri="{BB962C8B-B14F-4D97-AF65-F5344CB8AC3E}">
        <p14:creationId xmlns:p14="http://schemas.microsoft.com/office/powerpoint/2010/main" val="110036751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0" dur="500"/>
                                        <p:tgtEl>
                                          <p:spTgt spid="5">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fade">
                                      <p:cBhvr>
                                        <p:cTn id="15" dur="500"/>
                                        <p:tgtEl>
                                          <p:spTgt spid="5">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fade">
                                      <p:cBhvr>
                                        <p:cTn id="20" dur="500"/>
                                        <p:tgtEl>
                                          <p:spTgt spid="5">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5">
                                            <p:txEl>
                                              <p:pRg st="4" end="4"/>
                                            </p:txEl>
                                          </p:spTgt>
                                        </p:tgtEl>
                                        <p:attrNameLst>
                                          <p:attrName>style.visibility</p:attrName>
                                        </p:attrNameLst>
                                      </p:cBhvr>
                                      <p:to>
                                        <p:strVal val="visible"/>
                                      </p:to>
                                    </p:set>
                                    <p:animEffect transition="in" filter="fade">
                                      <p:cBhvr>
                                        <p:cTn id="25" dur="500"/>
                                        <p:tgtEl>
                                          <p:spTgt spid="5">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6">
                                            <p:txEl>
                                              <p:pRg st="0" end="0"/>
                                            </p:txEl>
                                          </p:spTgt>
                                        </p:tgtEl>
                                        <p:attrNameLst>
                                          <p:attrName>style.visibility</p:attrName>
                                        </p:attrNameLst>
                                      </p:cBhvr>
                                      <p:to>
                                        <p:strVal val="visible"/>
                                      </p:to>
                                    </p:set>
                                    <p:animEffect transition="in" filter="fade">
                                      <p:cBhvr>
                                        <p:cTn id="30" dur="500"/>
                                        <p:tgtEl>
                                          <p:spTgt spid="6">
                                            <p:txEl>
                                              <p:pRg st="0" end="0"/>
                                            </p:txEl>
                                          </p:spTgt>
                                        </p:tgtEl>
                                      </p:cBhvr>
                                    </p:animEffect>
                                  </p:childTnLst>
                                </p:cTn>
                              </p:par>
                              <p:par>
                                <p:cTn id="31" presetID="14" presetClass="entr" presetSubtype="10" fill="hold" nodeType="withEffect">
                                  <p:stCondLst>
                                    <p:cond delay="0"/>
                                  </p:stCondLst>
                                  <p:childTnLst>
                                    <p:set>
                                      <p:cBhvr>
                                        <p:cTn id="32" dur="1" fill="hold">
                                          <p:stCondLst>
                                            <p:cond delay="0"/>
                                          </p:stCondLst>
                                        </p:cTn>
                                        <p:tgtEl>
                                          <p:spTgt spid="6">
                                            <p:txEl>
                                              <p:pRg st="1" end="1"/>
                                            </p:txEl>
                                          </p:spTgt>
                                        </p:tgtEl>
                                        <p:attrNameLst>
                                          <p:attrName>style.visibility</p:attrName>
                                        </p:attrNameLst>
                                      </p:cBhvr>
                                      <p:to>
                                        <p:strVal val="visible"/>
                                      </p:to>
                                    </p:set>
                                    <p:animEffect transition="in" filter="randombar(horizontal)">
                                      <p:cBhvr>
                                        <p:cTn id="33" dur="500"/>
                                        <p:tgtEl>
                                          <p:spTgt spid="6">
                                            <p:txEl>
                                              <p:pRg st="1" end="1"/>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6">
                                            <p:txEl>
                                              <p:pRg st="2" end="2"/>
                                            </p:txEl>
                                          </p:spTgt>
                                        </p:tgtEl>
                                        <p:attrNameLst>
                                          <p:attrName>style.visibility</p:attrName>
                                        </p:attrNameLst>
                                      </p:cBhvr>
                                      <p:to>
                                        <p:strVal val="visible"/>
                                      </p:to>
                                    </p:set>
                                    <p:animEffect transition="in" filter="fade">
                                      <p:cBhvr>
                                        <p:cTn id="38" dur="500"/>
                                        <p:tgtEl>
                                          <p:spTgt spid="6">
                                            <p:txEl>
                                              <p:pRg st="2" end="2"/>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6">
                                            <p:txEl>
                                              <p:pRg st="3" end="3"/>
                                            </p:txEl>
                                          </p:spTgt>
                                        </p:tgtEl>
                                        <p:attrNameLst>
                                          <p:attrName>style.visibility</p:attrName>
                                        </p:attrNameLst>
                                      </p:cBhvr>
                                      <p:to>
                                        <p:strVal val="visible"/>
                                      </p:to>
                                    </p:set>
                                    <p:animEffect transition="in" filter="fade">
                                      <p:cBhvr>
                                        <p:cTn id="43" dur="500"/>
                                        <p:tgtEl>
                                          <p:spTgt spid="6">
                                            <p:txEl>
                                              <p:pRg st="3" end="3"/>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6">
                                            <p:txEl>
                                              <p:pRg st="4" end="4"/>
                                            </p:txEl>
                                          </p:spTgt>
                                        </p:tgtEl>
                                        <p:attrNameLst>
                                          <p:attrName>style.visibility</p:attrName>
                                        </p:attrNameLst>
                                      </p:cBhvr>
                                      <p:to>
                                        <p:strVal val="visible"/>
                                      </p:to>
                                    </p:set>
                                    <p:animEffect transition="in" filter="fade">
                                      <p:cBhvr>
                                        <p:cTn id="48"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4A6404D-935C-46DC-B978-7C81373476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638" y="738060"/>
            <a:ext cx="8873412" cy="605387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F359DB2-E305-421E-9D15-11C62E1D81D4}"/>
              </a:ext>
            </a:extLst>
          </p:cNvPr>
          <p:cNvSpPr txBox="1"/>
          <p:nvPr/>
        </p:nvSpPr>
        <p:spPr>
          <a:xfrm>
            <a:off x="391885" y="89161"/>
            <a:ext cx="8649477" cy="1200329"/>
          </a:xfrm>
          <a:prstGeom prst="rect">
            <a:avLst/>
          </a:prstGeom>
          <a:noFill/>
        </p:spPr>
        <p:txBody>
          <a:bodyPr wrap="square" rtlCol="0">
            <a:spAutoFit/>
          </a:bodyPr>
          <a:lstStyle/>
          <a:p>
            <a:pPr algn="ctr"/>
            <a:r>
              <a:rPr lang="en-US" sz="3200" b="1" dirty="0">
                <a:latin typeface="Electrolize" panose="02000506000000020004" pitchFamily="2" charset="0"/>
              </a:rPr>
              <a:t>COMPARISON BETWEEN SSD AND HDD</a:t>
            </a:r>
          </a:p>
          <a:p>
            <a:endParaRPr lang="LID4096" sz="4000" b="1" dirty="0"/>
          </a:p>
        </p:txBody>
      </p:sp>
      <p:sp>
        <p:nvSpPr>
          <p:cNvPr id="5" name="Rectangle 4">
            <a:extLst>
              <a:ext uri="{FF2B5EF4-FFF2-40B4-BE49-F238E27FC236}">
                <a16:creationId xmlns:a16="http://schemas.microsoft.com/office/drawing/2014/main" id="{3CF35918-C589-4FE7-9131-9738CBC1AF70}"/>
              </a:ext>
            </a:extLst>
          </p:cNvPr>
          <p:cNvSpPr/>
          <p:nvPr/>
        </p:nvSpPr>
        <p:spPr>
          <a:xfrm>
            <a:off x="3722915" y="3260659"/>
            <a:ext cx="727788" cy="5222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6" name="Rectangle 5">
            <a:extLst>
              <a:ext uri="{FF2B5EF4-FFF2-40B4-BE49-F238E27FC236}">
                <a16:creationId xmlns:a16="http://schemas.microsoft.com/office/drawing/2014/main" id="{A8C0E81D-CBA4-44E5-BFAC-46145E6A4C91}"/>
              </a:ext>
            </a:extLst>
          </p:cNvPr>
          <p:cNvSpPr/>
          <p:nvPr/>
        </p:nvSpPr>
        <p:spPr>
          <a:xfrm>
            <a:off x="4716623" y="4444482"/>
            <a:ext cx="727788" cy="4758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7" name="Rectangle 6">
            <a:extLst>
              <a:ext uri="{FF2B5EF4-FFF2-40B4-BE49-F238E27FC236}">
                <a16:creationId xmlns:a16="http://schemas.microsoft.com/office/drawing/2014/main" id="{4D8445B5-12E8-4F46-8912-F5A480E65279}"/>
              </a:ext>
            </a:extLst>
          </p:cNvPr>
          <p:cNvSpPr/>
          <p:nvPr/>
        </p:nvSpPr>
        <p:spPr>
          <a:xfrm>
            <a:off x="4716623" y="2718602"/>
            <a:ext cx="727788" cy="475861"/>
          </a:xfrm>
          <a:prstGeom prst="rect">
            <a:avLst/>
          </a:prstGeom>
          <a:solidFill>
            <a:srgbClr val="FFD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8" name="Rectangle 7">
            <a:extLst>
              <a:ext uri="{FF2B5EF4-FFF2-40B4-BE49-F238E27FC236}">
                <a16:creationId xmlns:a16="http://schemas.microsoft.com/office/drawing/2014/main" id="{2AB8788E-EE90-4584-9D2A-8C201E4CCFFE}"/>
              </a:ext>
            </a:extLst>
          </p:cNvPr>
          <p:cNvSpPr/>
          <p:nvPr/>
        </p:nvSpPr>
        <p:spPr>
          <a:xfrm>
            <a:off x="3722915" y="3855899"/>
            <a:ext cx="727788" cy="475861"/>
          </a:xfrm>
          <a:prstGeom prst="rect">
            <a:avLst/>
          </a:prstGeom>
          <a:solidFill>
            <a:srgbClr val="FFD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9" name="Rectangle 8">
            <a:extLst>
              <a:ext uri="{FF2B5EF4-FFF2-40B4-BE49-F238E27FC236}">
                <a16:creationId xmlns:a16="http://schemas.microsoft.com/office/drawing/2014/main" id="{882FE3D6-6B99-46F9-8FD8-59DB52492445}"/>
              </a:ext>
            </a:extLst>
          </p:cNvPr>
          <p:cNvSpPr/>
          <p:nvPr/>
        </p:nvSpPr>
        <p:spPr>
          <a:xfrm>
            <a:off x="4716623" y="4948336"/>
            <a:ext cx="727788" cy="475860"/>
          </a:xfrm>
          <a:prstGeom prst="rect">
            <a:avLst/>
          </a:prstGeom>
          <a:solidFill>
            <a:srgbClr val="FFDD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a:p>
        </p:txBody>
      </p:sp>
    </p:spTree>
    <p:extLst>
      <p:ext uri="{BB962C8B-B14F-4D97-AF65-F5344CB8AC3E}">
        <p14:creationId xmlns:p14="http://schemas.microsoft.com/office/powerpoint/2010/main" val="4048847750"/>
      </p:ext>
    </p:extLst>
  </p:cSld>
  <p:clrMapOvr>
    <a:masterClrMapping/>
  </p:clrMapOvr>
  <p:transition spd="med">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80120-0C65-CF4F-B037-8AB21BF8D4EF}"/>
              </a:ext>
            </a:extLst>
          </p:cNvPr>
          <p:cNvSpPr>
            <a:spLocks noGrp="1"/>
          </p:cNvSpPr>
          <p:nvPr>
            <p:ph type="title"/>
          </p:nvPr>
        </p:nvSpPr>
        <p:spPr>
          <a:xfrm>
            <a:off x="-685800" y="196850"/>
            <a:ext cx="10515600" cy="968375"/>
          </a:xfrm>
        </p:spPr>
        <p:txBody>
          <a:bodyPr/>
          <a:lstStyle/>
          <a:p>
            <a:pPr algn="ctr"/>
            <a:r>
              <a:rPr lang="en-US" b="1" dirty="0">
                <a:solidFill>
                  <a:schemeClr val="bg1"/>
                </a:solidFill>
                <a:latin typeface="Adobe Gothic Std B" panose="020B0800000000000000" pitchFamily="34" charset="-128"/>
                <a:ea typeface="Adobe Gothic Std B" panose="020B0800000000000000" pitchFamily="34" charset="-128"/>
              </a:rPr>
              <a:t>STORAGE MEDIA</a:t>
            </a:r>
            <a:endParaRPr lang="en-PK" b="1" dirty="0">
              <a:solidFill>
                <a:schemeClr val="bg1"/>
              </a:solidFill>
              <a:latin typeface="Adobe Gothic Std B" panose="020B0800000000000000" pitchFamily="34" charset="-128"/>
              <a:ea typeface="Adobe Gothic Std B" panose="020B0800000000000000" pitchFamily="34" charset="-128"/>
            </a:endParaRPr>
          </a:p>
        </p:txBody>
      </p:sp>
      <p:pic>
        <p:nvPicPr>
          <p:cNvPr id="1026" name="Picture 2" descr="Data Storage Wallpapers - Top Free Data Storage Backgrounds -  WallpaperAccess">
            <a:extLst>
              <a:ext uri="{FF2B5EF4-FFF2-40B4-BE49-F238E27FC236}">
                <a16:creationId xmlns:a16="http://schemas.microsoft.com/office/drawing/2014/main" id="{153C78D7-1B8E-47E5-B0CA-0AA5F538E992}"/>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59000" contrast="37000"/>
                    </a14:imgEffect>
                  </a14:imgLayer>
                </a14:imgProps>
              </a:ext>
              <a:ext uri="{28A0092B-C50C-407E-A947-70E740481C1C}">
                <a14:useLocalDpi xmlns:a14="http://schemas.microsoft.com/office/drawing/2010/main" val="0"/>
              </a:ext>
            </a:extLst>
          </a:blip>
          <a:srcRect/>
          <a:stretch>
            <a:fillRect/>
          </a:stretch>
        </p:blipFill>
        <p:spPr bwMode="auto">
          <a:xfrm>
            <a:off x="-9332" y="0"/>
            <a:ext cx="9153331" cy="6858000"/>
          </a:xfrm>
          <a:prstGeom prst="rect">
            <a:avLst/>
          </a:prstGeom>
          <a:noFill/>
          <a:extLst>
            <a:ext uri="{909E8E84-426E-40DD-AFC4-6F175D3DCCD1}">
              <a14:hiddenFill xmlns:a14="http://schemas.microsoft.com/office/drawing/2010/main">
                <a:solidFill>
                  <a:srgbClr val="FFFFFF"/>
                </a:solidFill>
              </a14:hiddenFill>
            </a:ext>
          </a:extLst>
        </p:spPr>
      </p:pic>
      <p:sp>
        <p:nvSpPr>
          <p:cNvPr id="14" name="Title 1">
            <a:extLst>
              <a:ext uri="{FF2B5EF4-FFF2-40B4-BE49-F238E27FC236}">
                <a16:creationId xmlns:a16="http://schemas.microsoft.com/office/drawing/2014/main" id="{A0DDAE74-CCF8-44D0-A674-6F1FBE963C1B}"/>
              </a:ext>
            </a:extLst>
          </p:cNvPr>
          <p:cNvSpPr txBox="1">
            <a:spLocks/>
          </p:cNvSpPr>
          <p:nvPr/>
        </p:nvSpPr>
        <p:spPr>
          <a:xfrm>
            <a:off x="-121298" y="1619087"/>
            <a:ext cx="9144000" cy="1595017"/>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000" b="1" dirty="0">
                <a:solidFill>
                  <a:schemeClr val="bg1"/>
                </a:solidFill>
                <a:latin typeface="Adobe Gothic Std B" panose="020B0800000000000000" pitchFamily="34" charset="-128"/>
                <a:ea typeface="Adobe Gothic Std B" panose="020B0800000000000000" pitchFamily="34" charset="-128"/>
              </a:rPr>
              <a:t>THANK YOU FOR YOUR ATTENTION</a:t>
            </a:r>
          </a:p>
        </p:txBody>
      </p:sp>
      <p:sp>
        <p:nvSpPr>
          <p:cNvPr id="10" name="Title 1">
            <a:extLst>
              <a:ext uri="{FF2B5EF4-FFF2-40B4-BE49-F238E27FC236}">
                <a16:creationId xmlns:a16="http://schemas.microsoft.com/office/drawing/2014/main" id="{777C83D7-AE2D-4942-B13F-8BE142A0B245}"/>
              </a:ext>
            </a:extLst>
          </p:cNvPr>
          <p:cNvSpPr txBox="1">
            <a:spLocks/>
          </p:cNvSpPr>
          <p:nvPr/>
        </p:nvSpPr>
        <p:spPr>
          <a:xfrm>
            <a:off x="0" y="3382168"/>
            <a:ext cx="9144000" cy="125888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7200" b="1" dirty="0">
                <a:solidFill>
                  <a:schemeClr val="bg1"/>
                </a:solidFill>
                <a:latin typeface="Adobe Gothic Std B" panose="020B0800000000000000" pitchFamily="34" charset="-128"/>
                <a:ea typeface="Adobe Gothic Std B" panose="020B0800000000000000" pitchFamily="34" charset="-128"/>
              </a:rPr>
              <a:t>ANY QUESTIONS?</a:t>
            </a:r>
          </a:p>
        </p:txBody>
      </p:sp>
    </p:spTree>
    <p:extLst>
      <p:ext uri="{BB962C8B-B14F-4D97-AF65-F5344CB8AC3E}">
        <p14:creationId xmlns:p14="http://schemas.microsoft.com/office/powerpoint/2010/main" val="3961551239"/>
      </p:ext>
    </p:extLst>
  </p:cSld>
  <p:clrMapOvr>
    <a:masterClrMapping/>
  </p:clrMapOvr>
  <p:transition spd="slow">
    <p:wipe/>
  </p:transition>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775</TotalTime>
  <Words>1342</Words>
  <Application>Microsoft Office PowerPoint</Application>
  <PresentationFormat>On-screen Show (4:3)</PresentationFormat>
  <Paragraphs>174</Paragraphs>
  <Slides>9</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Adobe Gothic Std B</vt:lpstr>
      <vt:lpstr>Arial</vt:lpstr>
      <vt:lpstr>AtlasGrotesk</vt:lpstr>
      <vt:lpstr>Calibri</vt:lpstr>
      <vt:lpstr>Calibri Light</vt:lpstr>
      <vt:lpstr>Electrolize</vt:lpstr>
      <vt:lpstr>Helvetica</vt:lpstr>
      <vt:lpstr>Roboto</vt:lpstr>
      <vt:lpstr>Office Theme</vt:lpstr>
      <vt:lpstr>STORAGE MEDIA</vt:lpstr>
      <vt:lpstr>PowerPoint Presentation</vt:lpstr>
      <vt:lpstr>HISTORY OF STORAGE MEDIA</vt:lpstr>
      <vt:lpstr>HISTORY OF STORAGE MEDIA</vt:lpstr>
      <vt:lpstr>TYPES OF STORAGE MEDIA</vt:lpstr>
      <vt:lpstr>TYPES OF STORAGE MEDIA </vt:lpstr>
      <vt:lpstr>TYPES OF STORAGE MEDIA</vt:lpstr>
      <vt:lpstr>PowerPoint Presentation</vt:lpstr>
      <vt:lpstr>STORAGE MEDIA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Storage Media</dc:title>
  <dc:creator>Ali Asghar</dc:creator>
  <cp:lastModifiedBy>lim itless</cp:lastModifiedBy>
  <cp:revision>130</cp:revision>
  <dcterms:created xsi:type="dcterms:W3CDTF">2021-12-13T12:32:50Z</dcterms:created>
  <dcterms:modified xsi:type="dcterms:W3CDTF">2022-02-27T17:21:57Z</dcterms:modified>
</cp:coreProperties>
</file>

<file path=docProps/thumbnail.jpeg>
</file>